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66" r:id="rId2"/>
    <p:sldId id="268" r:id="rId3"/>
    <p:sldId id="269" r:id="rId4"/>
    <p:sldId id="260" r:id="rId5"/>
    <p:sldId id="270" r:id="rId6"/>
    <p:sldId id="262" r:id="rId7"/>
    <p:sldId id="265" r:id="rId8"/>
  </p:sldIdLst>
  <p:sldSz cx="18288000" cy="10287000"/>
  <p:notesSz cx="6858000" cy="9144000"/>
  <p:embeddedFontLst>
    <p:embeddedFont>
      <p:font typeface="Arial Rounded MT Bold" panose="020F0704030504030204" pitchFamily="34" charset="0"/>
      <p:regular r:id="rId10"/>
    </p:embeddedFont>
    <p:embeddedFont>
      <p:font typeface="Montserrat" panose="00000500000000000000" pitchFamily="2" charset="0"/>
      <p:regular r:id="rId11"/>
      <p:bold r:id="rId12"/>
      <p:italic r:id="rId13"/>
      <p:boldItalic r:id="rId14"/>
    </p:embeddedFont>
    <p:embeddedFont>
      <p:font typeface="Montserrat Classic" panose="020B0604020202020204" charset="0"/>
      <p:regular r:id="rId15"/>
    </p:embeddedFont>
    <p:embeddedFont>
      <p:font typeface="Montserrat Classic Bold" panose="020B0604020202020204" charset="0"/>
      <p:regular r:id="rId16"/>
    </p:embeddedFont>
    <p:embeddedFont>
      <p:font typeface="Now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2E8E69E-7F9B-4006-AC9F-4958E7F29ACE}">
          <p14:sldIdLst>
            <p14:sldId id="266"/>
            <p14:sldId id="268"/>
            <p14:sldId id="269"/>
            <p14:sldId id="260"/>
            <p14:sldId id="270"/>
            <p14:sldId id="262"/>
            <p14:sldId id="2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B0E7A-02CF-47C7-B252-74326685038D}"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DE269D-78DF-4537-A6A9-CC5ED286A9C1}" type="slidenum">
              <a:rPr lang="en-US" smtClean="0"/>
              <a:t>‹#›</a:t>
            </a:fld>
            <a:endParaRPr lang="en-US"/>
          </a:p>
        </p:txBody>
      </p:sp>
    </p:spTree>
    <p:extLst>
      <p:ext uri="{BB962C8B-B14F-4D97-AF65-F5344CB8AC3E}">
        <p14:creationId xmlns:p14="http://schemas.microsoft.com/office/powerpoint/2010/main" val="376827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E269D-78DF-4537-A6A9-CC5ED286A9C1}" type="slidenum">
              <a:rPr lang="en-US" smtClean="0"/>
              <a:t>3</a:t>
            </a:fld>
            <a:endParaRPr lang="en-US"/>
          </a:p>
        </p:txBody>
      </p:sp>
    </p:spTree>
    <p:extLst>
      <p:ext uri="{BB962C8B-B14F-4D97-AF65-F5344CB8AC3E}">
        <p14:creationId xmlns:p14="http://schemas.microsoft.com/office/powerpoint/2010/main" val="363155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DE269D-78DF-4537-A6A9-CC5ED286A9C1}" type="slidenum">
              <a:rPr lang="en-US" smtClean="0"/>
              <a:t>6</a:t>
            </a:fld>
            <a:endParaRPr lang="en-US"/>
          </a:p>
        </p:txBody>
      </p:sp>
    </p:spTree>
    <p:extLst>
      <p:ext uri="{BB962C8B-B14F-4D97-AF65-F5344CB8AC3E}">
        <p14:creationId xmlns:p14="http://schemas.microsoft.com/office/powerpoint/2010/main" val="663424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sv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3.png"/><Relationship Id="rId5" Type="http://schemas.openxmlformats.org/officeDocument/2006/relationships/image" Target="../media/image5.svg"/><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8.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9.sv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8.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19.svg"/><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6357E-EF5D-1E04-4070-36A2A206BC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46487D-2C0D-EB43-FAAA-B36A940B6555}"/>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29908" r="-170419" b="-35073"/>
            </a:stretch>
          </a:blipFill>
        </p:spPr>
        <p:txBody>
          <a:bodyPr/>
          <a:lstStyle/>
          <a:p>
            <a:endParaRPr lang="en-US" dirty="0"/>
          </a:p>
        </p:txBody>
      </p:sp>
      <p:sp>
        <p:nvSpPr>
          <p:cNvPr id="3" name="Freeform 3">
            <a:extLst>
              <a:ext uri="{FF2B5EF4-FFF2-40B4-BE49-F238E27FC236}">
                <a16:creationId xmlns:a16="http://schemas.microsoft.com/office/drawing/2014/main" id="{F18CBA93-322B-25F6-E394-9D8A72897EE4}"/>
              </a:ext>
            </a:extLst>
          </p:cNvPr>
          <p:cNvSpPr/>
          <p:nvPr/>
        </p:nvSpPr>
        <p:spPr>
          <a:xfrm>
            <a:off x="-598165" y="-133184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5DA38E72-016A-2CA1-4982-C2F002A57555}"/>
              </a:ext>
            </a:extLst>
          </p:cNvPr>
          <p:cNvSpPr/>
          <p:nvPr/>
        </p:nvSpPr>
        <p:spPr>
          <a:xfrm>
            <a:off x="-663485" y="8173622"/>
            <a:ext cx="3749585" cy="3217826"/>
          </a:xfrm>
          <a:custGeom>
            <a:avLst/>
            <a:gdLst/>
            <a:ahLst/>
            <a:cxnLst/>
            <a:rect l="l" t="t" r="r" b="b"/>
            <a:pathLst>
              <a:path w="3749585" h="3217826">
                <a:moveTo>
                  <a:pt x="0" y="0"/>
                </a:moveTo>
                <a:lnTo>
                  <a:pt x="3749585" y="0"/>
                </a:lnTo>
                <a:lnTo>
                  <a:pt x="3749585" y="3217825"/>
                </a:lnTo>
                <a:lnTo>
                  <a:pt x="0" y="3217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a:extLst>
              <a:ext uri="{FF2B5EF4-FFF2-40B4-BE49-F238E27FC236}">
                <a16:creationId xmlns:a16="http://schemas.microsoft.com/office/drawing/2014/main" id="{29B8E680-B386-54D4-3890-C504E6352A76}"/>
              </a:ext>
            </a:extLst>
          </p:cNvPr>
          <p:cNvSpPr/>
          <p:nvPr/>
        </p:nvSpPr>
        <p:spPr>
          <a:xfrm rot="5400000">
            <a:off x="16739908" y="4881280"/>
            <a:ext cx="3096184" cy="2837231"/>
          </a:xfrm>
          <a:custGeom>
            <a:avLst/>
            <a:gdLst/>
            <a:ahLst/>
            <a:cxnLst/>
            <a:rect l="l" t="t" r="r" b="b"/>
            <a:pathLst>
              <a:path w="3096184" h="2837231">
                <a:moveTo>
                  <a:pt x="0" y="0"/>
                </a:moveTo>
                <a:lnTo>
                  <a:pt x="3096184" y="0"/>
                </a:lnTo>
                <a:lnTo>
                  <a:pt x="3096184" y="2837231"/>
                </a:lnTo>
                <a:lnTo>
                  <a:pt x="0" y="28372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a:extLst>
              <a:ext uri="{FF2B5EF4-FFF2-40B4-BE49-F238E27FC236}">
                <a16:creationId xmlns:a16="http://schemas.microsoft.com/office/drawing/2014/main" id="{C86164F8-FB3F-AC32-0C78-71A9252B6A76}"/>
              </a:ext>
            </a:extLst>
          </p:cNvPr>
          <p:cNvSpPr/>
          <p:nvPr/>
        </p:nvSpPr>
        <p:spPr>
          <a:xfrm>
            <a:off x="3723646" y="9085772"/>
            <a:ext cx="3008221" cy="1706482"/>
          </a:xfrm>
          <a:custGeom>
            <a:avLst/>
            <a:gdLst/>
            <a:ahLst/>
            <a:cxnLst/>
            <a:rect l="l" t="t" r="r" b="b"/>
            <a:pathLst>
              <a:path w="3008221" h="1706482">
                <a:moveTo>
                  <a:pt x="0" y="0"/>
                </a:moveTo>
                <a:lnTo>
                  <a:pt x="3008221" y="0"/>
                </a:lnTo>
                <a:lnTo>
                  <a:pt x="3008221" y="1706481"/>
                </a:lnTo>
                <a:lnTo>
                  <a:pt x="0" y="1706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a:extLst>
              <a:ext uri="{FF2B5EF4-FFF2-40B4-BE49-F238E27FC236}">
                <a16:creationId xmlns:a16="http://schemas.microsoft.com/office/drawing/2014/main" id="{C88504E8-B5C6-7F3B-1E20-402BDDA89EC6}"/>
              </a:ext>
            </a:extLst>
          </p:cNvPr>
          <p:cNvSpPr/>
          <p:nvPr/>
        </p:nvSpPr>
        <p:spPr>
          <a:xfrm>
            <a:off x="3869185" y="-1209910"/>
            <a:ext cx="2862682" cy="2607643"/>
          </a:xfrm>
          <a:custGeom>
            <a:avLst/>
            <a:gdLst/>
            <a:ahLst/>
            <a:cxnLst/>
            <a:rect l="l" t="t" r="r" b="b"/>
            <a:pathLst>
              <a:path w="2862682" h="2607643">
                <a:moveTo>
                  <a:pt x="0" y="0"/>
                </a:moveTo>
                <a:lnTo>
                  <a:pt x="2862682" y="0"/>
                </a:lnTo>
                <a:lnTo>
                  <a:pt x="2862682" y="2607644"/>
                </a:lnTo>
                <a:lnTo>
                  <a:pt x="0" y="26076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a:extLst>
              <a:ext uri="{FF2B5EF4-FFF2-40B4-BE49-F238E27FC236}">
                <a16:creationId xmlns:a16="http://schemas.microsoft.com/office/drawing/2014/main" id="{D9BD7FFA-8DC8-1165-9A57-DF6D5A94A7A9}"/>
              </a:ext>
            </a:extLst>
          </p:cNvPr>
          <p:cNvSpPr/>
          <p:nvPr/>
        </p:nvSpPr>
        <p:spPr>
          <a:xfrm>
            <a:off x="16025243" y="8173622"/>
            <a:ext cx="1992699" cy="2566708"/>
          </a:xfrm>
          <a:custGeom>
            <a:avLst/>
            <a:gdLst/>
            <a:ahLst/>
            <a:cxnLst/>
            <a:rect l="l" t="t" r="r" b="b"/>
            <a:pathLst>
              <a:path w="1992699" h="2566708">
                <a:moveTo>
                  <a:pt x="0" y="0"/>
                </a:moveTo>
                <a:lnTo>
                  <a:pt x="1992699" y="0"/>
                </a:lnTo>
                <a:lnTo>
                  <a:pt x="1992699" y="2566707"/>
                </a:lnTo>
                <a:lnTo>
                  <a:pt x="0" y="25667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a:extLst>
              <a:ext uri="{FF2B5EF4-FFF2-40B4-BE49-F238E27FC236}">
                <a16:creationId xmlns:a16="http://schemas.microsoft.com/office/drawing/2014/main" id="{FD98CABE-EF55-D1F9-0A47-2DEB22B65528}"/>
              </a:ext>
            </a:extLst>
          </p:cNvPr>
          <p:cNvSpPr/>
          <p:nvPr/>
        </p:nvSpPr>
        <p:spPr>
          <a:xfrm>
            <a:off x="-1257644" y="5603839"/>
            <a:ext cx="2676240" cy="2068004"/>
          </a:xfrm>
          <a:custGeom>
            <a:avLst/>
            <a:gdLst/>
            <a:ahLst/>
            <a:cxnLst/>
            <a:rect l="l" t="t" r="r" b="b"/>
            <a:pathLst>
              <a:path w="2676240" h="2068004">
                <a:moveTo>
                  <a:pt x="0" y="0"/>
                </a:moveTo>
                <a:lnTo>
                  <a:pt x="2676240" y="0"/>
                </a:lnTo>
                <a:lnTo>
                  <a:pt x="2676240" y="2068004"/>
                </a:lnTo>
                <a:lnTo>
                  <a:pt x="0" y="206800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a:extLst>
              <a:ext uri="{FF2B5EF4-FFF2-40B4-BE49-F238E27FC236}">
                <a16:creationId xmlns:a16="http://schemas.microsoft.com/office/drawing/2014/main" id="{68CE7C48-3670-39D5-6EF0-ADCD5A09F5B0}"/>
              </a:ext>
            </a:extLst>
          </p:cNvPr>
          <p:cNvSpPr/>
          <p:nvPr/>
        </p:nvSpPr>
        <p:spPr>
          <a:xfrm>
            <a:off x="17259300" y="1673776"/>
            <a:ext cx="1788451" cy="2434772"/>
          </a:xfrm>
          <a:custGeom>
            <a:avLst/>
            <a:gdLst/>
            <a:ahLst/>
            <a:cxnLst/>
            <a:rect l="l" t="t" r="r" b="b"/>
            <a:pathLst>
              <a:path w="1788451" h="2434772">
                <a:moveTo>
                  <a:pt x="0" y="0"/>
                </a:moveTo>
                <a:lnTo>
                  <a:pt x="1788451" y="0"/>
                </a:lnTo>
                <a:lnTo>
                  <a:pt x="1788451" y="2434772"/>
                </a:lnTo>
                <a:lnTo>
                  <a:pt x="0" y="24347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a:extLst>
              <a:ext uri="{FF2B5EF4-FFF2-40B4-BE49-F238E27FC236}">
                <a16:creationId xmlns:a16="http://schemas.microsoft.com/office/drawing/2014/main" id="{FDBD04EF-B4BB-2590-996B-AE88DCC6615C}"/>
              </a:ext>
            </a:extLst>
          </p:cNvPr>
          <p:cNvSpPr/>
          <p:nvPr/>
        </p:nvSpPr>
        <p:spPr>
          <a:xfrm>
            <a:off x="13105268" y="9085772"/>
            <a:ext cx="2603932" cy="2887425"/>
          </a:xfrm>
          <a:custGeom>
            <a:avLst/>
            <a:gdLst/>
            <a:ahLst/>
            <a:cxnLst/>
            <a:rect l="l" t="t" r="r" b="b"/>
            <a:pathLst>
              <a:path w="2603932" h="2887425">
                <a:moveTo>
                  <a:pt x="0" y="0"/>
                </a:moveTo>
                <a:lnTo>
                  <a:pt x="2603932" y="0"/>
                </a:lnTo>
                <a:lnTo>
                  <a:pt x="2603932" y="2887424"/>
                </a:lnTo>
                <a:lnTo>
                  <a:pt x="0" y="288742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a:extLst>
              <a:ext uri="{FF2B5EF4-FFF2-40B4-BE49-F238E27FC236}">
                <a16:creationId xmlns:a16="http://schemas.microsoft.com/office/drawing/2014/main" id="{FA8CCE31-C084-12A4-8CFD-206C3438A0D3}"/>
              </a:ext>
            </a:extLst>
          </p:cNvPr>
          <p:cNvSpPr/>
          <p:nvPr/>
        </p:nvSpPr>
        <p:spPr>
          <a:xfrm>
            <a:off x="7163521" y="-1051711"/>
            <a:ext cx="2124817" cy="2518641"/>
          </a:xfrm>
          <a:custGeom>
            <a:avLst/>
            <a:gdLst/>
            <a:ahLst/>
            <a:cxnLst/>
            <a:rect l="l" t="t" r="r" b="b"/>
            <a:pathLst>
              <a:path w="2124817" h="2518641">
                <a:moveTo>
                  <a:pt x="0" y="0"/>
                </a:moveTo>
                <a:lnTo>
                  <a:pt x="2124817" y="0"/>
                </a:lnTo>
                <a:lnTo>
                  <a:pt x="2124817" y="2518641"/>
                </a:lnTo>
                <a:lnTo>
                  <a:pt x="0" y="251864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a:extLst>
              <a:ext uri="{FF2B5EF4-FFF2-40B4-BE49-F238E27FC236}">
                <a16:creationId xmlns:a16="http://schemas.microsoft.com/office/drawing/2014/main" id="{3C376512-F52B-E2BE-3531-E6ADC6714F9B}"/>
              </a:ext>
            </a:extLst>
          </p:cNvPr>
          <p:cNvSpPr/>
          <p:nvPr/>
        </p:nvSpPr>
        <p:spPr>
          <a:xfrm>
            <a:off x="14786361" y="-1306770"/>
            <a:ext cx="2960465" cy="2610592"/>
          </a:xfrm>
          <a:custGeom>
            <a:avLst/>
            <a:gdLst/>
            <a:ahLst/>
            <a:cxnLst/>
            <a:rect l="l" t="t" r="r" b="b"/>
            <a:pathLst>
              <a:path w="2960465" h="2610592">
                <a:moveTo>
                  <a:pt x="0" y="0"/>
                </a:moveTo>
                <a:lnTo>
                  <a:pt x="2960465" y="0"/>
                </a:lnTo>
                <a:lnTo>
                  <a:pt x="2960465" y="2610592"/>
                </a:lnTo>
                <a:lnTo>
                  <a:pt x="0" y="26105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a:extLst>
              <a:ext uri="{FF2B5EF4-FFF2-40B4-BE49-F238E27FC236}">
                <a16:creationId xmlns:a16="http://schemas.microsoft.com/office/drawing/2014/main" id="{BC61FD34-57BA-5185-E6DD-A9E1E9B84AF7}"/>
              </a:ext>
            </a:extLst>
          </p:cNvPr>
          <p:cNvSpPr/>
          <p:nvPr/>
        </p:nvSpPr>
        <p:spPr>
          <a:xfrm>
            <a:off x="7370042" y="8329101"/>
            <a:ext cx="1861756" cy="2884411"/>
          </a:xfrm>
          <a:custGeom>
            <a:avLst/>
            <a:gdLst/>
            <a:ahLst/>
            <a:cxnLst/>
            <a:rect l="l" t="t" r="r" b="b"/>
            <a:pathLst>
              <a:path w="1861756" h="2884411">
                <a:moveTo>
                  <a:pt x="0" y="0"/>
                </a:moveTo>
                <a:lnTo>
                  <a:pt x="1861756" y="0"/>
                </a:lnTo>
                <a:lnTo>
                  <a:pt x="1861756" y="2884410"/>
                </a:lnTo>
                <a:lnTo>
                  <a:pt x="0" y="288441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a:extLst>
              <a:ext uri="{FF2B5EF4-FFF2-40B4-BE49-F238E27FC236}">
                <a16:creationId xmlns:a16="http://schemas.microsoft.com/office/drawing/2014/main" id="{F87E514C-41B5-632B-D7DA-A1B137D7E01D}"/>
              </a:ext>
            </a:extLst>
          </p:cNvPr>
          <p:cNvSpPr/>
          <p:nvPr/>
        </p:nvSpPr>
        <p:spPr>
          <a:xfrm>
            <a:off x="10455868" y="-754041"/>
            <a:ext cx="2911877" cy="2297736"/>
          </a:xfrm>
          <a:custGeom>
            <a:avLst/>
            <a:gdLst/>
            <a:ahLst/>
            <a:cxnLst/>
            <a:rect l="l" t="t" r="r" b="b"/>
            <a:pathLst>
              <a:path w="2911877" h="2297736">
                <a:moveTo>
                  <a:pt x="0" y="0"/>
                </a:moveTo>
                <a:lnTo>
                  <a:pt x="2911877" y="0"/>
                </a:lnTo>
                <a:lnTo>
                  <a:pt x="2911877" y="2297736"/>
                </a:lnTo>
                <a:lnTo>
                  <a:pt x="0" y="229773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a:extLst>
              <a:ext uri="{FF2B5EF4-FFF2-40B4-BE49-F238E27FC236}">
                <a16:creationId xmlns:a16="http://schemas.microsoft.com/office/drawing/2014/main" id="{8C8C7CBC-F773-8B00-FD0A-05384B72F87A}"/>
              </a:ext>
            </a:extLst>
          </p:cNvPr>
          <p:cNvSpPr/>
          <p:nvPr/>
        </p:nvSpPr>
        <p:spPr>
          <a:xfrm>
            <a:off x="9945731" y="8952815"/>
            <a:ext cx="2445604" cy="1787514"/>
          </a:xfrm>
          <a:custGeom>
            <a:avLst/>
            <a:gdLst/>
            <a:ahLst/>
            <a:cxnLst/>
            <a:rect l="l" t="t" r="r" b="b"/>
            <a:pathLst>
              <a:path w="2445604" h="1787514">
                <a:moveTo>
                  <a:pt x="0" y="0"/>
                </a:moveTo>
                <a:lnTo>
                  <a:pt x="2445603" y="0"/>
                </a:lnTo>
                <a:lnTo>
                  <a:pt x="2445603" y="1787514"/>
                </a:lnTo>
                <a:lnTo>
                  <a:pt x="0" y="178751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a:extLst>
              <a:ext uri="{FF2B5EF4-FFF2-40B4-BE49-F238E27FC236}">
                <a16:creationId xmlns:a16="http://schemas.microsoft.com/office/drawing/2014/main" id="{73CB2377-1ADE-F24D-8660-10359BE69D46}"/>
              </a:ext>
            </a:extLst>
          </p:cNvPr>
          <p:cNvSpPr/>
          <p:nvPr/>
        </p:nvSpPr>
        <p:spPr>
          <a:xfrm>
            <a:off x="-1508452" y="3649064"/>
            <a:ext cx="2719760" cy="2205478"/>
          </a:xfrm>
          <a:custGeom>
            <a:avLst/>
            <a:gdLst/>
            <a:ahLst/>
            <a:cxnLst/>
            <a:rect l="l" t="t" r="r" b="b"/>
            <a:pathLst>
              <a:path w="2719760" h="2205478">
                <a:moveTo>
                  <a:pt x="0" y="0"/>
                </a:moveTo>
                <a:lnTo>
                  <a:pt x="2719760" y="0"/>
                </a:lnTo>
                <a:lnTo>
                  <a:pt x="2719760" y="2205478"/>
                </a:lnTo>
                <a:lnTo>
                  <a:pt x="0" y="220547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TextBox 18">
            <a:extLst>
              <a:ext uri="{FF2B5EF4-FFF2-40B4-BE49-F238E27FC236}">
                <a16:creationId xmlns:a16="http://schemas.microsoft.com/office/drawing/2014/main" id="{A3A0FB5F-61AB-E1DA-740E-B43136A24F98}"/>
              </a:ext>
            </a:extLst>
          </p:cNvPr>
          <p:cNvSpPr txBox="1"/>
          <p:nvPr/>
        </p:nvSpPr>
        <p:spPr>
          <a:xfrm>
            <a:off x="2468951" y="1360932"/>
            <a:ext cx="14130394" cy="3741024"/>
          </a:xfrm>
          <a:prstGeom prst="rect">
            <a:avLst/>
          </a:prstGeom>
        </p:spPr>
        <p:txBody>
          <a:bodyPr wrap="square" lIns="0" tIns="0" rIns="0" bIns="0" rtlCol="0" anchor="t">
            <a:spAutoFit/>
          </a:bodyPr>
          <a:lstStyle/>
          <a:p>
            <a:pPr algn="ctr">
              <a:lnSpc>
                <a:spcPts val="10080"/>
              </a:lnSpc>
            </a:pPr>
            <a:r>
              <a:rPr lang="en-US" sz="6000" b="1" spc="165" dirty="0">
                <a:solidFill>
                  <a:srgbClr val="FFFFFF"/>
                </a:solidFill>
                <a:latin typeface="Montserrat Classic Bold"/>
                <a:ea typeface="Montserrat Classic Bold"/>
                <a:cs typeface="Montserrat Classic Bold"/>
                <a:sym typeface="Montserrat Classic Bold"/>
              </a:rPr>
              <a:t>CHEMICAL KINETICS</a:t>
            </a:r>
          </a:p>
          <a:p>
            <a:pPr algn="ctr">
              <a:lnSpc>
                <a:spcPts val="10080"/>
              </a:lnSpc>
            </a:pPr>
            <a:r>
              <a:rPr lang="en-US" sz="6000" b="1" spc="165" dirty="0">
                <a:solidFill>
                  <a:srgbClr val="FFFFFF"/>
                </a:solidFill>
                <a:latin typeface="Montserrat Classic Bold"/>
                <a:ea typeface="Montserrat Classic Bold"/>
                <a:cs typeface="Montserrat Classic Bold"/>
                <a:sym typeface="Montserrat Classic Bold"/>
              </a:rPr>
              <a:t>&amp;</a:t>
            </a:r>
            <a:br>
              <a:rPr lang="en-US" sz="6000" b="1" spc="165" dirty="0">
                <a:solidFill>
                  <a:srgbClr val="FFFFFF"/>
                </a:solidFill>
                <a:latin typeface="Montserrat Classic Bold"/>
                <a:ea typeface="Montserrat Classic Bold"/>
                <a:cs typeface="Montserrat Classic Bold"/>
                <a:sym typeface="Montserrat Classic Bold"/>
              </a:rPr>
            </a:br>
            <a:r>
              <a:rPr lang="en-US" sz="6000" b="1" spc="165" dirty="0">
                <a:solidFill>
                  <a:srgbClr val="FFFFFF"/>
                </a:solidFill>
                <a:latin typeface="Montserrat Classic Bold"/>
                <a:ea typeface="Montserrat Classic Bold"/>
                <a:cs typeface="Montserrat Classic Bold"/>
                <a:sym typeface="Montserrat Classic Bold"/>
              </a:rPr>
              <a:t>CHEMICAL EQUILABRIUM</a:t>
            </a:r>
          </a:p>
        </p:txBody>
      </p:sp>
      <p:sp>
        <p:nvSpPr>
          <p:cNvPr id="22" name="TextBox 18">
            <a:extLst>
              <a:ext uri="{FF2B5EF4-FFF2-40B4-BE49-F238E27FC236}">
                <a16:creationId xmlns:a16="http://schemas.microsoft.com/office/drawing/2014/main" id="{56397484-CA7E-E320-9F0B-71CD48077E1D}"/>
              </a:ext>
            </a:extLst>
          </p:cNvPr>
          <p:cNvSpPr txBox="1"/>
          <p:nvPr/>
        </p:nvSpPr>
        <p:spPr>
          <a:xfrm>
            <a:off x="1991333" y="6206404"/>
            <a:ext cx="7888212" cy="1855957"/>
          </a:xfrm>
          <a:prstGeom prst="rect">
            <a:avLst/>
          </a:prstGeom>
        </p:spPr>
        <p:txBody>
          <a:bodyPr wrap="square" lIns="0" tIns="0" rIns="0" bIns="0" rtlCol="0" anchor="t">
            <a:spAutoFit/>
          </a:bodyPr>
          <a:lstStyle/>
          <a:p>
            <a:pPr>
              <a:lnSpc>
                <a:spcPct val="150000"/>
              </a:lnSpc>
            </a:pPr>
            <a:r>
              <a:rPr lang="en-US" sz="2800" b="1" spc="165" dirty="0">
                <a:solidFill>
                  <a:srgbClr val="FFFF00"/>
                </a:solidFill>
                <a:latin typeface="Arial Rounded MT Bold" panose="020F0704030504030204" pitchFamily="34" charset="0"/>
                <a:ea typeface="Microsoft Sans Serif" panose="020B0604020202020204" pitchFamily="34" charset="0"/>
                <a:cs typeface="Microsoft Sans Serif" panose="020B0604020202020204" pitchFamily="34" charset="0"/>
                <a:sym typeface="Montserrat Classic Bold"/>
              </a:rPr>
              <a:t>PRESENTED BY:</a:t>
            </a:r>
          </a:p>
          <a:p>
            <a:pPr>
              <a:lnSpc>
                <a:spcPct val="150000"/>
              </a:lnSpc>
            </a:pPr>
            <a:r>
              <a:rPr lang="en-US" sz="2800" b="1" spc="165" dirty="0">
                <a:solidFill>
                  <a:srgbClr val="FFFF00"/>
                </a:solidFill>
                <a:latin typeface="Arial Rounded MT Bold" panose="020F0704030504030204" pitchFamily="34" charset="0"/>
                <a:ea typeface="Microsoft Sans Serif" panose="020B0604020202020204" pitchFamily="34" charset="0"/>
                <a:cs typeface="Microsoft Sans Serif" panose="020B0604020202020204" pitchFamily="34" charset="0"/>
                <a:sym typeface="Montserrat Classic Bold"/>
              </a:rPr>
              <a:t>RUBAIYA NURA JANNAT</a:t>
            </a:r>
          </a:p>
          <a:p>
            <a:pPr>
              <a:lnSpc>
                <a:spcPct val="150000"/>
              </a:lnSpc>
            </a:pPr>
            <a:r>
              <a:rPr lang="en-US" sz="2800" b="1" spc="165" dirty="0">
                <a:solidFill>
                  <a:srgbClr val="FFFF00"/>
                </a:solidFill>
                <a:latin typeface="Arial Rounded MT Bold" panose="020F0704030504030204" pitchFamily="34" charset="0"/>
                <a:ea typeface="Microsoft Sans Serif" panose="020B0604020202020204" pitchFamily="34" charset="0"/>
                <a:cs typeface="Microsoft Sans Serif" panose="020B0604020202020204" pitchFamily="34" charset="0"/>
                <a:sym typeface="Montserrat Classic Bold"/>
              </a:rPr>
              <a:t>ID: 241311091</a:t>
            </a:r>
          </a:p>
        </p:txBody>
      </p:sp>
    </p:spTree>
    <p:extLst>
      <p:ext uri="{BB962C8B-B14F-4D97-AF65-F5344CB8AC3E}">
        <p14:creationId xmlns:p14="http://schemas.microsoft.com/office/powerpoint/2010/main" val="3015522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6E49-32DF-9698-CE7B-1607ECEE3A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5D6970-54F8-AC49-535A-3D00DC382C3E}"/>
              </a:ext>
            </a:extLst>
          </p:cNvPr>
          <p:cNvSpPr/>
          <p:nvPr/>
        </p:nvSpPr>
        <p:spPr>
          <a:xfrm rot="-5400000">
            <a:off x="4000498" y="-400396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29908" r="-170419" b="-35073"/>
            </a:stretch>
          </a:blipFill>
        </p:spPr>
        <p:txBody>
          <a:bodyPr/>
          <a:lstStyle/>
          <a:p>
            <a:endParaRPr lang="en-US" dirty="0"/>
          </a:p>
        </p:txBody>
      </p:sp>
      <p:sp>
        <p:nvSpPr>
          <p:cNvPr id="11" name="Freeform 11">
            <a:extLst>
              <a:ext uri="{FF2B5EF4-FFF2-40B4-BE49-F238E27FC236}">
                <a16:creationId xmlns:a16="http://schemas.microsoft.com/office/drawing/2014/main" id="{1F0F61EA-B711-DEC7-AF49-6BA7C80C1CF7}"/>
              </a:ext>
            </a:extLst>
          </p:cNvPr>
          <p:cNvSpPr/>
          <p:nvPr/>
        </p:nvSpPr>
        <p:spPr>
          <a:xfrm>
            <a:off x="151146" y="51423"/>
            <a:ext cx="2122243" cy="2205478"/>
          </a:xfrm>
          <a:custGeom>
            <a:avLst/>
            <a:gdLst/>
            <a:ahLst/>
            <a:cxnLst/>
            <a:rect l="l" t="t" r="r" b="b"/>
            <a:pathLst>
              <a:path w="2603932" h="2887425">
                <a:moveTo>
                  <a:pt x="0" y="0"/>
                </a:moveTo>
                <a:lnTo>
                  <a:pt x="2603932" y="0"/>
                </a:lnTo>
                <a:lnTo>
                  <a:pt x="2603932" y="2887424"/>
                </a:lnTo>
                <a:lnTo>
                  <a:pt x="0" y="2887424"/>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a:stretch>
          </a:blipFill>
        </p:spPr>
      </p:sp>
      <p:sp>
        <p:nvSpPr>
          <p:cNvPr id="18" name="TextBox 18">
            <a:extLst>
              <a:ext uri="{FF2B5EF4-FFF2-40B4-BE49-F238E27FC236}">
                <a16:creationId xmlns:a16="http://schemas.microsoft.com/office/drawing/2014/main" id="{23FCA58C-FFA8-5880-6AA1-1E89705D9459}"/>
              </a:ext>
            </a:extLst>
          </p:cNvPr>
          <p:cNvSpPr txBox="1"/>
          <p:nvPr/>
        </p:nvSpPr>
        <p:spPr>
          <a:xfrm>
            <a:off x="1371600" y="893431"/>
            <a:ext cx="14130394" cy="827150"/>
          </a:xfrm>
          <a:prstGeom prst="rect">
            <a:avLst/>
          </a:prstGeom>
        </p:spPr>
        <p:txBody>
          <a:bodyPr wrap="square" lIns="0" tIns="0" rIns="0" bIns="0" rtlCol="0" anchor="t">
            <a:spAutoFit/>
          </a:bodyPr>
          <a:lstStyle/>
          <a:p>
            <a:pPr lvl="0" algn="ctr">
              <a:lnSpc>
                <a:spcPts val="6248"/>
              </a:lnSpc>
              <a:spcBef>
                <a:spcPct val="0"/>
              </a:spcBef>
            </a:pPr>
            <a:r>
              <a:rPr lang="en-US" sz="6000" b="1" i="1" spc="600" dirty="0">
                <a:solidFill>
                  <a:srgbClr val="FFFFFF"/>
                </a:solidFill>
                <a:latin typeface="Now Medium"/>
                <a:ea typeface="Now Medium"/>
                <a:cs typeface="Now Medium"/>
                <a:sym typeface="Now Medium"/>
              </a:rPr>
              <a:t>LESSONS’S</a:t>
            </a:r>
          </a:p>
        </p:txBody>
      </p:sp>
      <p:sp>
        <p:nvSpPr>
          <p:cNvPr id="19" name="Freeform 11">
            <a:extLst>
              <a:ext uri="{FF2B5EF4-FFF2-40B4-BE49-F238E27FC236}">
                <a16:creationId xmlns:a16="http://schemas.microsoft.com/office/drawing/2014/main" id="{8A0AEBE3-4177-8395-EABC-F0B445342B38}"/>
              </a:ext>
            </a:extLst>
          </p:cNvPr>
          <p:cNvSpPr/>
          <p:nvPr/>
        </p:nvSpPr>
        <p:spPr>
          <a:xfrm>
            <a:off x="16056175" y="7947452"/>
            <a:ext cx="2122243" cy="2205478"/>
          </a:xfrm>
          <a:custGeom>
            <a:avLst/>
            <a:gdLst/>
            <a:ahLst/>
            <a:cxnLst/>
            <a:rect l="l" t="t" r="r" b="b"/>
            <a:pathLst>
              <a:path w="2603932" h="2887425">
                <a:moveTo>
                  <a:pt x="0" y="0"/>
                </a:moveTo>
                <a:lnTo>
                  <a:pt x="2603932" y="0"/>
                </a:lnTo>
                <a:lnTo>
                  <a:pt x="2603932" y="2887424"/>
                </a:lnTo>
                <a:lnTo>
                  <a:pt x="0" y="2887424"/>
                </a:lnTo>
                <a:lnTo>
                  <a:pt x="0" y="0"/>
                </a:lnTo>
                <a:close/>
              </a:path>
            </a:pathLst>
          </a:custGeom>
          <a:blipFill dpi="0" rotWithShape="1">
            <a:blip r:embed="rId3">
              <a:alphaModFix amt="50000"/>
              <a:extLst>
                <a:ext uri="{96DAC541-7B7A-43D3-8B79-37D633B846F1}">
                  <asvg:svgBlip xmlns:asvg="http://schemas.microsoft.com/office/drawing/2016/SVG/main" r:embed="rId4"/>
                </a:ext>
              </a:extLst>
            </a:blip>
            <a:srcRect/>
            <a:stretch>
              <a:fillRect/>
            </a:stretch>
          </a:blipFill>
        </p:spPr>
      </p:sp>
      <p:pic>
        <p:nvPicPr>
          <p:cNvPr id="21" name="Picture 20">
            <a:extLst>
              <a:ext uri="{FF2B5EF4-FFF2-40B4-BE49-F238E27FC236}">
                <a16:creationId xmlns:a16="http://schemas.microsoft.com/office/drawing/2014/main" id="{72C20B3D-9D53-8D89-92EE-39A15F3E2729}"/>
              </a:ext>
            </a:extLst>
          </p:cNvPr>
          <p:cNvPicPr>
            <a:picLocks noChangeAspect="1"/>
          </p:cNvPicPr>
          <p:nvPr/>
        </p:nvPicPr>
        <p:blipFill>
          <a:blip r:embed="rId5"/>
          <a:stretch>
            <a:fillRect/>
          </a:stretch>
        </p:blipFill>
        <p:spPr>
          <a:xfrm>
            <a:off x="4120460" y="4774660"/>
            <a:ext cx="10047079" cy="737680"/>
          </a:xfrm>
          <a:prstGeom prst="rect">
            <a:avLst/>
          </a:prstGeom>
        </p:spPr>
      </p:pic>
      <p:sp>
        <p:nvSpPr>
          <p:cNvPr id="22" name="TextBox 9">
            <a:extLst>
              <a:ext uri="{FF2B5EF4-FFF2-40B4-BE49-F238E27FC236}">
                <a16:creationId xmlns:a16="http://schemas.microsoft.com/office/drawing/2014/main" id="{A3412E51-4B69-6276-81DB-81D75C329BA0}"/>
              </a:ext>
            </a:extLst>
          </p:cNvPr>
          <p:cNvSpPr txBox="1"/>
          <p:nvPr/>
        </p:nvSpPr>
        <p:spPr>
          <a:xfrm>
            <a:off x="4118859" y="2476500"/>
            <a:ext cx="10050279" cy="735073"/>
          </a:xfrm>
          <a:prstGeom prst="rect">
            <a:avLst/>
          </a:prstGeom>
        </p:spPr>
        <p:txBody>
          <a:bodyPr wrap="square" lIns="0" tIns="0" rIns="0" bIns="0" rtlCol="0" anchor="t">
            <a:spAutoFit/>
          </a:bodyPr>
          <a:lstStyle/>
          <a:p>
            <a:pPr marL="342900" lvl="0" indent="-342900" algn="ctr">
              <a:lnSpc>
                <a:spcPct val="200000"/>
              </a:lnSpc>
              <a:spcBef>
                <a:spcPct val="0"/>
              </a:spcBef>
              <a:buFont typeface="Arial" panose="020B0604020202020204" pitchFamily="34" charset="0"/>
              <a:buChar char="•"/>
            </a:pPr>
            <a:endParaRPr lang="en-US" sz="2800" u="none" spc="113" dirty="0">
              <a:solidFill>
                <a:srgbClr val="FFFFFF"/>
              </a:solidFill>
              <a:latin typeface="Montserrat"/>
              <a:ea typeface="Montserrat"/>
              <a:cs typeface="Montserrat"/>
              <a:sym typeface="Montserrat"/>
            </a:endParaRPr>
          </a:p>
        </p:txBody>
      </p:sp>
      <p:sp>
        <p:nvSpPr>
          <p:cNvPr id="23" name="TextBox 9">
            <a:extLst>
              <a:ext uri="{FF2B5EF4-FFF2-40B4-BE49-F238E27FC236}">
                <a16:creationId xmlns:a16="http://schemas.microsoft.com/office/drawing/2014/main" id="{11A20846-4F1D-550E-DFDF-E27A36AE6DB1}"/>
              </a:ext>
            </a:extLst>
          </p:cNvPr>
          <p:cNvSpPr txBox="1"/>
          <p:nvPr/>
        </p:nvSpPr>
        <p:spPr>
          <a:xfrm>
            <a:off x="4271259" y="2628900"/>
            <a:ext cx="10050279" cy="735073"/>
          </a:xfrm>
          <a:prstGeom prst="rect">
            <a:avLst/>
          </a:prstGeom>
        </p:spPr>
        <p:txBody>
          <a:bodyPr wrap="square" lIns="0" tIns="0" rIns="0" bIns="0" rtlCol="0" anchor="t">
            <a:spAutoFit/>
          </a:bodyPr>
          <a:lstStyle/>
          <a:p>
            <a:pPr marL="342900" lvl="0" indent="-342900" algn="ctr">
              <a:lnSpc>
                <a:spcPct val="200000"/>
              </a:lnSpc>
              <a:spcBef>
                <a:spcPct val="0"/>
              </a:spcBef>
              <a:buFont typeface="Arial" panose="020B0604020202020204" pitchFamily="34" charset="0"/>
              <a:buChar char="•"/>
            </a:pPr>
            <a:endParaRPr lang="en-US" sz="2800" u="none" spc="113" dirty="0">
              <a:solidFill>
                <a:srgbClr val="FFFFFF"/>
              </a:solidFill>
              <a:latin typeface="Montserrat"/>
              <a:ea typeface="Montserrat"/>
              <a:cs typeface="Montserrat"/>
              <a:sym typeface="Montserrat"/>
            </a:endParaRPr>
          </a:p>
        </p:txBody>
      </p:sp>
      <p:sp>
        <p:nvSpPr>
          <p:cNvPr id="29" name="TextBox 28">
            <a:extLst>
              <a:ext uri="{FF2B5EF4-FFF2-40B4-BE49-F238E27FC236}">
                <a16:creationId xmlns:a16="http://schemas.microsoft.com/office/drawing/2014/main" id="{2D7B679A-D0F9-8EE8-C38A-EC86A315989B}"/>
              </a:ext>
            </a:extLst>
          </p:cNvPr>
          <p:cNvSpPr txBox="1"/>
          <p:nvPr/>
        </p:nvSpPr>
        <p:spPr>
          <a:xfrm>
            <a:off x="339436" y="2210356"/>
            <a:ext cx="10975015" cy="1251305"/>
          </a:xfrm>
          <a:prstGeom prst="rect">
            <a:avLst/>
          </a:prstGeom>
          <a:noFill/>
        </p:spPr>
        <p:txBody>
          <a:bodyPr wrap="square">
            <a:spAutoFit/>
          </a:bodyPr>
          <a:lstStyle/>
          <a:p>
            <a:pPr marL="347472" indent="-347472" algn="ctr" rtl="0" eaLnBrk="1" latinLnBrk="0" hangingPunct="1">
              <a:lnSpc>
                <a:spcPct val="250000"/>
              </a:lnSpc>
              <a:spcBef>
                <a:spcPts val="0"/>
              </a:spcBef>
              <a:spcAft>
                <a:spcPts val="0"/>
              </a:spcAft>
              <a:buClrTx/>
              <a:buSzPts val="2800"/>
              <a:buFont typeface="Wingdings" panose="05000000000000000000" pitchFamily="2" charset="2"/>
              <a:buChar char="Ø"/>
            </a:pPr>
            <a:r>
              <a:rPr lang="en-US" sz="3600" b="1" kern="1200" spc="113" dirty="0">
                <a:solidFill>
                  <a:srgbClr val="FFFFFF"/>
                </a:solidFill>
                <a:effectLst/>
                <a:latin typeface="Montserrat" panose="00000500000000000000" pitchFamily="2" charset="0"/>
                <a:ea typeface="Montserrat" panose="00000500000000000000" pitchFamily="2" charset="0"/>
                <a:cs typeface="Montserrat" panose="00000500000000000000" pitchFamily="2" charset="0"/>
              </a:rPr>
              <a:t>Introduction to Chemical Kinetics</a:t>
            </a:r>
            <a:endParaRPr lang="en-US" sz="3600" b="1" dirty="0">
              <a:effectLst/>
            </a:endParaRPr>
          </a:p>
        </p:txBody>
      </p:sp>
      <p:sp>
        <p:nvSpPr>
          <p:cNvPr id="30" name="TextBox 29">
            <a:extLst>
              <a:ext uri="{FF2B5EF4-FFF2-40B4-BE49-F238E27FC236}">
                <a16:creationId xmlns:a16="http://schemas.microsoft.com/office/drawing/2014/main" id="{8462EE94-95C7-C581-6EFE-E62C95C20144}"/>
              </a:ext>
            </a:extLst>
          </p:cNvPr>
          <p:cNvSpPr txBox="1"/>
          <p:nvPr/>
        </p:nvSpPr>
        <p:spPr>
          <a:xfrm>
            <a:off x="1189521" y="6077170"/>
            <a:ext cx="10975015" cy="1251305"/>
          </a:xfrm>
          <a:prstGeom prst="rect">
            <a:avLst/>
          </a:prstGeom>
          <a:noFill/>
        </p:spPr>
        <p:txBody>
          <a:bodyPr wrap="square">
            <a:spAutoFit/>
          </a:bodyPr>
          <a:lstStyle/>
          <a:p>
            <a:pPr marL="347472" indent="-347472" algn="ctr" rtl="0" eaLnBrk="1" latinLnBrk="0" hangingPunct="1">
              <a:lnSpc>
                <a:spcPct val="250000"/>
              </a:lnSpc>
              <a:spcBef>
                <a:spcPts val="0"/>
              </a:spcBef>
              <a:spcAft>
                <a:spcPts val="0"/>
              </a:spcAft>
              <a:buFont typeface="Wingdings" panose="05000000000000000000" pitchFamily="2" charset="2"/>
              <a:buChar char="Ø"/>
            </a:pPr>
            <a:r>
              <a:rPr lang="en-US" sz="3600" b="1" kern="1200" spc="113" dirty="0">
                <a:solidFill>
                  <a:srgbClr val="FFFFFF"/>
                </a:solidFill>
                <a:effectLst/>
                <a:latin typeface="Montserrat" panose="00000500000000000000" pitchFamily="2" charset="0"/>
                <a:ea typeface="Montserrat" panose="00000500000000000000" pitchFamily="2" charset="0"/>
                <a:cs typeface="Montserrat" panose="00000500000000000000" pitchFamily="2" charset="0"/>
              </a:rPr>
              <a:t>Le Chatelier’s Principles</a:t>
            </a:r>
            <a:endParaRPr lang="en-US" sz="3600" b="1" dirty="0">
              <a:effectLst/>
            </a:endParaRPr>
          </a:p>
        </p:txBody>
      </p:sp>
      <p:sp>
        <p:nvSpPr>
          <p:cNvPr id="31" name="TextBox 30">
            <a:extLst>
              <a:ext uri="{FF2B5EF4-FFF2-40B4-BE49-F238E27FC236}">
                <a16:creationId xmlns:a16="http://schemas.microsoft.com/office/drawing/2014/main" id="{59C29141-0015-9EC8-BB93-1B4594EFACC6}"/>
              </a:ext>
            </a:extLst>
          </p:cNvPr>
          <p:cNvSpPr txBox="1"/>
          <p:nvPr/>
        </p:nvSpPr>
        <p:spPr>
          <a:xfrm>
            <a:off x="-228600" y="3450260"/>
            <a:ext cx="10975015" cy="1251305"/>
          </a:xfrm>
          <a:prstGeom prst="rect">
            <a:avLst/>
          </a:prstGeom>
          <a:noFill/>
        </p:spPr>
        <p:txBody>
          <a:bodyPr wrap="square">
            <a:spAutoFit/>
          </a:bodyPr>
          <a:lstStyle/>
          <a:p>
            <a:pPr marL="347472" indent="-347472" algn="ctr" rtl="0" eaLnBrk="1" latinLnBrk="0" hangingPunct="1">
              <a:lnSpc>
                <a:spcPct val="250000"/>
              </a:lnSpc>
              <a:spcBef>
                <a:spcPts val="0"/>
              </a:spcBef>
              <a:spcAft>
                <a:spcPts val="0"/>
              </a:spcAft>
              <a:buFont typeface="Wingdings" panose="05000000000000000000" pitchFamily="2" charset="2"/>
              <a:buChar char="Ø"/>
            </a:pPr>
            <a:r>
              <a:rPr lang="en-US" sz="3600" b="1" kern="1200" spc="113" dirty="0">
                <a:solidFill>
                  <a:srgbClr val="FFFFFF"/>
                </a:solidFill>
                <a:effectLst/>
                <a:latin typeface="Montserrat" panose="00000500000000000000" pitchFamily="2" charset="0"/>
                <a:ea typeface="Montserrat" panose="00000500000000000000" pitchFamily="2" charset="0"/>
                <a:cs typeface="Montserrat" panose="00000500000000000000" pitchFamily="2" charset="0"/>
              </a:rPr>
              <a:t>The Law of Mass Action</a:t>
            </a:r>
            <a:endParaRPr lang="en-US" sz="3600" b="1" dirty="0">
              <a:effectLst/>
            </a:endParaRPr>
          </a:p>
        </p:txBody>
      </p:sp>
      <p:sp>
        <p:nvSpPr>
          <p:cNvPr id="33" name="TextBox 32">
            <a:extLst>
              <a:ext uri="{FF2B5EF4-FFF2-40B4-BE49-F238E27FC236}">
                <a16:creationId xmlns:a16="http://schemas.microsoft.com/office/drawing/2014/main" id="{53F986BC-1CA1-83FE-05DE-2AABA3306D4B}"/>
              </a:ext>
            </a:extLst>
          </p:cNvPr>
          <p:cNvSpPr txBox="1"/>
          <p:nvPr/>
        </p:nvSpPr>
        <p:spPr>
          <a:xfrm>
            <a:off x="1212267" y="4787852"/>
            <a:ext cx="10975015" cy="1251305"/>
          </a:xfrm>
          <a:prstGeom prst="rect">
            <a:avLst/>
          </a:prstGeom>
          <a:noFill/>
        </p:spPr>
        <p:txBody>
          <a:bodyPr wrap="square">
            <a:spAutoFit/>
          </a:bodyPr>
          <a:lstStyle/>
          <a:p>
            <a:pPr marL="347472" indent="-347472" algn="ctr" rtl="0" eaLnBrk="1" latinLnBrk="0" hangingPunct="1">
              <a:lnSpc>
                <a:spcPct val="250000"/>
              </a:lnSpc>
              <a:spcBef>
                <a:spcPts val="0"/>
              </a:spcBef>
              <a:spcAft>
                <a:spcPts val="0"/>
              </a:spcAft>
              <a:buFont typeface="Wingdings" panose="05000000000000000000" pitchFamily="2" charset="2"/>
              <a:buChar char="Ø"/>
            </a:pPr>
            <a:r>
              <a:rPr lang="en-US" sz="3600" b="1" kern="1200" spc="113" dirty="0">
                <a:solidFill>
                  <a:srgbClr val="FFFFFF"/>
                </a:solidFill>
                <a:effectLst/>
                <a:latin typeface="Montserrat" panose="00000500000000000000" pitchFamily="2" charset="0"/>
                <a:ea typeface="Montserrat" panose="00000500000000000000" pitchFamily="2" charset="0"/>
                <a:cs typeface="Montserrat" panose="00000500000000000000" pitchFamily="2" charset="0"/>
              </a:rPr>
              <a:t>Equilibrium Constant (K_eq) </a:t>
            </a:r>
            <a:endParaRPr lang="en-US" sz="3600" b="1" dirty="0">
              <a:effectLst/>
            </a:endParaRPr>
          </a:p>
        </p:txBody>
      </p:sp>
    </p:spTree>
    <p:extLst>
      <p:ext uri="{BB962C8B-B14F-4D97-AF65-F5344CB8AC3E}">
        <p14:creationId xmlns:p14="http://schemas.microsoft.com/office/powerpoint/2010/main" val="130371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750"/>
                                        <p:tgtEl>
                                          <p:spTgt spid="30"/>
                                        </p:tgtEl>
                                      </p:cBhvr>
                                    </p:animEffect>
                                    <p:anim calcmode="lin" valueType="num">
                                      <p:cBhvr>
                                        <p:cTn id="20" dur="750" fill="hold"/>
                                        <p:tgtEl>
                                          <p:spTgt spid="30"/>
                                        </p:tgtEl>
                                        <p:attrNameLst>
                                          <p:attrName>ppt_x</p:attrName>
                                        </p:attrNameLst>
                                      </p:cBhvr>
                                      <p:tavLst>
                                        <p:tav tm="0">
                                          <p:val>
                                            <p:strVal val="#ppt_x"/>
                                          </p:val>
                                        </p:tav>
                                        <p:tav tm="100000">
                                          <p:val>
                                            <p:strVal val="#ppt_x"/>
                                          </p:val>
                                        </p:tav>
                                      </p:tavLst>
                                    </p:anim>
                                    <p:anim calcmode="lin" valueType="num">
                                      <p:cBhvr>
                                        <p:cTn id="21" dur="75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anim calcmode="lin" valueType="num">
                                      <p:cBhvr>
                                        <p:cTn id="27" dur="750" fill="hold"/>
                                        <p:tgtEl>
                                          <p:spTgt spid="31"/>
                                        </p:tgtEl>
                                        <p:attrNameLst>
                                          <p:attrName>ppt_x</p:attrName>
                                        </p:attrNameLst>
                                      </p:cBhvr>
                                      <p:tavLst>
                                        <p:tav tm="0">
                                          <p:val>
                                            <p:strVal val="#ppt_x"/>
                                          </p:val>
                                        </p:tav>
                                        <p:tav tm="100000">
                                          <p:val>
                                            <p:strVal val="#ppt_x"/>
                                          </p:val>
                                        </p:tav>
                                      </p:tavLst>
                                    </p:anim>
                                    <p:anim calcmode="lin" valueType="num">
                                      <p:cBhvr>
                                        <p:cTn id="28"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750"/>
                                        <p:tgtEl>
                                          <p:spTgt spid="33"/>
                                        </p:tgtEl>
                                      </p:cBhvr>
                                    </p:animEffect>
                                    <p:anim calcmode="lin" valueType="num">
                                      <p:cBhvr>
                                        <p:cTn id="34" dur="750" fill="hold"/>
                                        <p:tgtEl>
                                          <p:spTgt spid="33"/>
                                        </p:tgtEl>
                                        <p:attrNameLst>
                                          <p:attrName>ppt_x</p:attrName>
                                        </p:attrNameLst>
                                      </p:cBhvr>
                                      <p:tavLst>
                                        <p:tav tm="0">
                                          <p:val>
                                            <p:strVal val="#ppt_x"/>
                                          </p:val>
                                        </p:tav>
                                        <p:tav tm="100000">
                                          <p:val>
                                            <p:strVal val="#ppt_x"/>
                                          </p:val>
                                        </p:tav>
                                      </p:tavLst>
                                    </p:anim>
                                    <p:anim calcmode="lin" valueType="num">
                                      <p:cBhvr>
                                        <p:cTn id="35"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0" grpId="0"/>
      <p:bldP spid="31"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45285-677D-B89D-D531-3CDF04A1B9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271779-E569-EE30-9B0E-5F77AB953C31}"/>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29908" r="-170419" b="-35073"/>
            </a:stretch>
          </a:blipFill>
        </p:spPr>
        <p:txBody>
          <a:bodyPr/>
          <a:lstStyle/>
          <a:p>
            <a:endParaRPr lang="en-US" dirty="0"/>
          </a:p>
        </p:txBody>
      </p:sp>
      <p:sp>
        <p:nvSpPr>
          <p:cNvPr id="4" name="Freeform 4">
            <a:extLst>
              <a:ext uri="{FF2B5EF4-FFF2-40B4-BE49-F238E27FC236}">
                <a16:creationId xmlns:a16="http://schemas.microsoft.com/office/drawing/2014/main" id="{327E055A-3B17-9EFE-16BB-1C7A0B03068E}"/>
              </a:ext>
            </a:extLst>
          </p:cNvPr>
          <p:cNvSpPr/>
          <p:nvPr/>
        </p:nvSpPr>
        <p:spPr>
          <a:xfrm>
            <a:off x="0" y="7921477"/>
            <a:ext cx="2568485" cy="2285548"/>
          </a:xfrm>
          <a:custGeom>
            <a:avLst/>
            <a:gdLst/>
            <a:ahLst/>
            <a:cxnLst/>
            <a:rect l="l" t="t" r="r" b="b"/>
            <a:pathLst>
              <a:path w="3749585" h="3217826">
                <a:moveTo>
                  <a:pt x="0" y="0"/>
                </a:moveTo>
                <a:lnTo>
                  <a:pt x="3749585" y="0"/>
                </a:lnTo>
                <a:lnTo>
                  <a:pt x="3749585" y="3217825"/>
                </a:lnTo>
                <a:lnTo>
                  <a:pt x="0" y="321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a:extLst>
              <a:ext uri="{FF2B5EF4-FFF2-40B4-BE49-F238E27FC236}">
                <a16:creationId xmlns:a16="http://schemas.microsoft.com/office/drawing/2014/main" id="{77086B8D-AFF1-8B75-4391-EE90BA19DFC0}"/>
              </a:ext>
            </a:extLst>
          </p:cNvPr>
          <p:cNvSpPr/>
          <p:nvPr/>
        </p:nvSpPr>
        <p:spPr>
          <a:xfrm>
            <a:off x="17452120" y="-342900"/>
            <a:ext cx="1131643" cy="2008037"/>
          </a:xfrm>
          <a:custGeom>
            <a:avLst/>
            <a:gdLst/>
            <a:ahLst/>
            <a:cxnLst/>
            <a:rect l="l" t="t" r="r" b="b"/>
            <a:pathLst>
              <a:path w="1788451" h="2434772">
                <a:moveTo>
                  <a:pt x="0" y="0"/>
                </a:moveTo>
                <a:lnTo>
                  <a:pt x="1788451" y="0"/>
                </a:lnTo>
                <a:lnTo>
                  <a:pt x="1788451" y="2434772"/>
                </a:lnTo>
                <a:lnTo>
                  <a:pt x="0" y="2434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a:extLst>
              <a:ext uri="{FF2B5EF4-FFF2-40B4-BE49-F238E27FC236}">
                <a16:creationId xmlns:a16="http://schemas.microsoft.com/office/drawing/2014/main" id="{C10FEC64-8CD6-3AF8-A9F9-8EE88451D15F}"/>
              </a:ext>
            </a:extLst>
          </p:cNvPr>
          <p:cNvSpPr/>
          <p:nvPr/>
        </p:nvSpPr>
        <p:spPr>
          <a:xfrm>
            <a:off x="7396715" y="3464"/>
            <a:ext cx="2122243" cy="2205478"/>
          </a:xfrm>
          <a:custGeom>
            <a:avLst/>
            <a:gdLst/>
            <a:ahLst/>
            <a:cxnLst/>
            <a:rect l="l" t="t" r="r" b="b"/>
            <a:pathLst>
              <a:path w="2603932" h="2887425">
                <a:moveTo>
                  <a:pt x="0" y="0"/>
                </a:moveTo>
                <a:lnTo>
                  <a:pt x="2603932" y="0"/>
                </a:lnTo>
                <a:lnTo>
                  <a:pt x="2603932" y="2887424"/>
                </a:lnTo>
                <a:lnTo>
                  <a:pt x="0" y="2887424"/>
                </a:lnTo>
                <a:lnTo>
                  <a:pt x="0" y="0"/>
                </a:lnTo>
                <a:close/>
              </a:path>
            </a:pathLst>
          </a:custGeom>
          <a:blipFill dpi="0" rotWithShape="1">
            <a:blip r:embed="rId8">
              <a:alphaModFix amt="50000"/>
              <a:extLst>
                <a:ext uri="{96DAC541-7B7A-43D3-8B79-37D633B846F1}">
                  <asvg:svgBlip xmlns:asvg="http://schemas.microsoft.com/office/drawing/2016/SVG/main" r:embed="rId9"/>
                </a:ext>
              </a:extLst>
            </a:blip>
            <a:srcRect/>
            <a:stretch>
              <a:fillRect/>
            </a:stretch>
          </a:blipFill>
        </p:spPr>
      </p:sp>
      <p:sp>
        <p:nvSpPr>
          <p:cNvPr id="19" name="Freeform 11">
            <a:extLst>
              <a:ext uri="{FF2B5EF4-FFF2-40B4-BE49-F238E27FC236}">
                <a16:creationId xmlns:a16="http://schemas.microsoft.com/office/drawing/2014/main" id="{9DA0C99E-E520-76D7-AE9C-B057DF8A1EAA}"/>
              </a:ext>
            </a:extLst>
          </p:cNvPr>
          <p:cNvSpPr/>
          <p:nvPr/>
        </p:nvSpPr>
        <p:spPr>
          <a:xfrm>
            <a:off x="7620000" y="7900907"/>
            <a:ext cx="2122243" cy="2205478"/>
          </a:xfrm>
          <a:custGeom>
            <a:avLst/>
            <a:gdLst/>
            <a:ahLst/>
            <a:cxnLst/>
            <a:rect l="l" t="t" r="r" b="b"/>
            <a:pathLst>
              <a:path w="2603932" h="2887425">
                <a:moveTo>
                  <a:pt x="0" y="0"/>
                </a:moveTo>
                <a:lnTo>
                  <a:pt x="2603932" y="0"/>
                </a:lnTo>
                <a:lnTo>
                  <a:pt x="2603932" y="2887424"/>
                </a:lnTo>
                <a:lnTo>
                  <a:pt x="0" y="2887424"/>
                </a:lnTo>
                <a:lnTo>
                  <a:pt x="0" y="0"/>
                </a:lnTo>
                <a:close/>
              </a:path>
            </a:pathLst>
          </a:custGeom>
          <a:blipFill dpi="0" rotWithShape="1">
            <a:blip r:embed="rId8">
              <a:alphaModFix amt="50000"/>
              <a:extLst>
                <a:ext uri="{96DAC541-7B7A-43D3-8B79-37D633B846F1}">
                  <asvg:svgBlip xmlns:asvg="http://schemas.microsoft.com/office/drawing/2016/SVG/main" r:embed="rId9"/>
                </a:ext>
              </a:extLst>
            </a:blip>
            <a:srcRect/>
            <a:stretch>
              <a:fillRect/>
            </a:stretch>
          </a:blipFill>
        </p:spPr>
      </p:sp>
      <p:pic>
        <p:nvPicPr>
          <p:cNvPr id="21" name="Picture 20">
            <a:extLst>
              <a:ext uri="{FF2B5EF4-FFF2-40B4-BE49-F238E27FC236}">
                <a16:creationId xmlns:a16="http://schemas.microsoft.com/office/drawing/2014/main" id="{D20AB6F3-EF40-2A0D-A75E-BDED1E6AB87C}"/>
              </a:ext>
            </a:extLst>
          </p:cNvPr>
          <p:cNvPicPr>
            <a:picLocks noChangeAspect="1"/>
          </p:cNvPicPr>
          <p:nvPr/>
        </p:nvPicPr>
        <p:blipFill>
          <a:blip r:embed="rId10"/>
          <a:stretch>
            <a:fillRect/>
          </a:stretch>
        </p:blipFill>
        <p:spPr>
          <a:xfrm>
            <a:off x="4120460" y="4774660"/>
            <a:ext cx="10047079" cy="737680"/>
          </a:xfrm>
          <a:prstGeom prst="rect">
            <a:avLst/>
          </a:prstGeom>
        </p:spPr>
      </p:pic>
      <p:sp>
        <p:nvSpPr>
          <p:cNvPr id="22" name="TextBox 9">
            <a:extLst>
              <a:ext uri="{FF2B5EF4-FFF2-40B4-BE49-F238E27FC236}">
                <a16:creationId xmlns:a16="http://schemas.microsoft.com/office/drawing/2014/main" id="{5B95239A-C27B-5DA2-CED3-74DCA0C8B940}"/>
              </a:ext>
            </a:extLst>
          </p:cNvPr>
          <p:cNvSpPr txBox="1"/>
          <p:nvPr/>
        </p:nvSpPr>
        <p:spPr>
          <a:xfrm>
            <a:off x="4118859" y="2476500"/>
            <a:ext cx="10050279" cy="735073"/>
          </a:xfrm>
          <a:prstGeom prst="rect">
            <a:avLst/>
          </a:prstGeom>
        </p:spPr>
        <p:txBody>
          <a:bodyPr wrap="square" lIns="0" tIns="0" rIns="0" bIns="0" rtlCol="0" anchor="t">
            <a:spAutoFit/>
          </a:bodyPr>
          <a:lstStyle/>
          <a:p>
            <a:pPr marL="342900" lvl="0" indent="-342900" algn="ctr">
              <a:lnSpc>
                <a:spcPct val="200000"/>
              </a:lnSpc>
              <a:spcBef>
                <a:spcPct val="0"/>
              </a:spcBef>
              <a:buFont typeface="Arial" panose="020B0604020202020204" pitchFamily="34" charset="0"/>
              <a:buChar char="•"/>
            </a:pPr>
            <a:endParaRPr lang="en-US" sz="2800" u="none" spc="113" dirty="0">
              <a:solidFill>
                <a:srgbClr val="FFFFFF"/>
              </a:solidFill>
              <a:latin typeface="Montserrat"/>
              <a:ea typeface="Montserrat"/>
              <a:cs typeface="Montserrat"/>
              <a:sym typeface="Montserrat"/>
            </a:endParaRPr>
          </a:p>
        </p:txBody>
      </p:sp>
      <p:sp>
        <p:nvSpPr>
          <p:cNvPr id="23" name="TextBox 9">
            <a:extLst>
              <a:ext uri="{FF2B5EF4-FFF2-40B4-BE49-F238E27FC236}">
                <a16:creationId xmlns:a16="http://schemas.microsoft.com/office/drawing/2014/main" id="{EC68BDD6-D0F6-3B5B-C2F3-B30D2EBF9068}"/>
              </a:ext>
            </a:extLst>
          </p:cNvPr>
          <p:cNvSpPr txBox="1"/>
          <p:nvPr/>
        </p:nvSpPr>
        <p:spPr>
          <a:xfrm>
            <a:off x="4271259" y="2628900"/>
            <a:ext cx="10050279" cy="735073"/>
          </a:xfrm>
          <a:prstGeom prst="rect">
            <a:avLst/>
          </a:prstGeom>
        </p:spPr>
        <p:txBody>
          <a:bodyPr wrap="square" lIns="0" tIns="0" rIns="0" bIns="0" rtlCol="0" anchor="t">
            <a:spAutoFit/>
          </a:bodyPr>
          <a:lstStyle/>
          <a:p>
            <a:pPr marL="342900" lvl="0" indent="-342900" algn="ctr">
              <a:lnSpc>
                <a:spcPct val="200000"/>
              </a:lnSpc>
              <a:spcBef>
                <a:spcPct val="0"/>
              </a:spcBef>
              <a:buFont typeface="Arial" panose="020B0604020202020204" pitchFamily="34" charset="0"/>
              <a:buChar char="•"/>
            </a:pPr>
            <a:endParaRPr lang="en-US" sz="2800" u="none" spc="113" dirty="0">
              <a:solidFill>
                <a:srgbClr val="FFFFFF"/>
              </a:solidFill>
              <a:latin typeface="Montserrat"/>
              <a:ea typeface="Montserrat"/>
              <a:cs typeface="Montserrat"/>
              <a:sym typeface="Montserrat"/>
            </a:endParaRPr>
          </a:p>
        </p:txBody>
      </p:sp>
      <p:sp>
        <p:nvSpPr>
          <p:cNvPr id="7" name="TextBox 7"/>
          <p:cNvSpPr txBox="1"/>
          <p:nvPr/>
        </p:nvSpPr>
        <p:spPr>
          <a:xfrm>
            <a:off x="1710583" y="1072770"/>
            <a:ext cx="14086371" cy="1604093"/>
          </a:xfrm>
          <a:prstGeom prst="rect">
            <a:avLst/>
          </a:prstGeom>
        </p:spPr>
        <p:txBody>
          <a:bodyPr wrap="square" lIns="0" tIns="0" rIns="0" bIns="0" rtlCol="0" anchor="t">
            <a:spAutoFit/>
          </a:bodyPr>
          <a:lstStyle/>
          <a:p>
            <a:pPr marL="0" lvl="0" indent="0" algn="ctr">
              <a:lnSpc>
                <a:spcPts val="6248"/>
              </a:lnSpc>
              <a:spcBef>
                <a:spcPct val="0"/>
              </a:spcBef>
            </a:pPr>
            <a:r>
              <a:rPr lang="en-US" sz="5529" b="1" dirty="0">
                <a:solidFill>
                  <a:srgbClr val="FFFFFF"/>
                </a:solidFill>
                <a:latin typeface="Now Medium"/>
                <a:ea typeface="Now Medium"/>
                <a:cs typeface="Now Medium"/>
                <a:sym typeface="Now Medium"/>
              </a:rPr>
              <a:t>CHEMICAL KINETICS </a:t>
            </a:r>
            <a:r>
              <a:rPr lang="en-US" sz="6000" b="1" dirty="0">
                <a:solidFill>
                  <a:srgbClr val="FFFFFF"/>
                </a:solidFill>
                <a:latin typeface="Now Medium"/>
                <a:ea typeface="Now Medium"/>
                <a:cs typeface="Now Medium"/>
                <a:sym typeface="Now Medium"/>
              </a:rPr>
              <a:t>&amp; EQUILIBRIUM</a:t>
            </a:r>
          </a:p>
          <a:p>
            <a:pPr marL="0" lvl="0" indent="0" algn="ctr">
              <a:lnSpc>
                <a:spcPts val="6248"/>
              </a:lnSpc>
              <a:spcBef>
                <a:spcPct val="0"/>
              </a:spcBef>
            </a:pPr>
            <a:endParaRPr lang="en-US" sz="5529" b="1" dirty="0">
              <a:solidFill>
                <a:srgbClr val="FFFFFF"/>
              </a:solidFill>
              <a:latin typeface="Now Medium"/>
              <a:ea typeface="Now Medium"/>
              <a:cs typeface="Now Medium"/>
              <a:sym typeface="Now Medium"/>
            </a:endParaRPr>
          </a:p>
        </p:txBody>
      </p:sp>
      <p:sp>
        <p:nvSpPr>
          <p:cNvPr id="3" name="TextBox 3"/>
          <p:cNvSpPr txBox="1"/>
          <p:nvPr/>
        </p:nvSpPr>
        <p:spPr>
          <a:xfrm>
            <a:off x="1126032" y="2595784"/>
            <a:ext cx="8364458" cy="1846659"/>
          </a:xfrm>
          <a:prstGeom prst="rect">
            <a:avLst/>
          </a:prstGeom>
        </p:spPr>
        <p:txBody>
          <a:bodyPr wrap="square" lIns="0" tIns="0" rIns="0" bIns="0" rtlCol="0" anchor="t">
            <a:spAutoFit/>
          </a:bodyPr>
          <a:lstStyle/>
          <a:p>
            <a:r>
              <a:rPr lang="en-US" sz="4800" b="1" dirty="0">
                <a:solidFill>
                  <a:schemeClr val="bg1"/>
                </a:solidFill>
              </a:rPr>
              <a:t>Chemical Kinetics</a:t>
            </a:r>
            <a:r>
              <a:rPr lang="en-US" sz="4800" dirty="0">
                <a:solidFill>
                  <a:schemeClr val="bg1"/>
                </a:solidFill>
              </a:rPr>
              <a:t>: </a:t>
            </a:r>
          </a:p>
          <a:p>
            <a:r>
              <a:rPr lang="en-US" sz="3600" dirty="0">
                <a:solidFill>
                  <a:schemeClr val="bg1"/>
                </a:solidFill>
              </a:rPr>
              <a:t>The study of the speed of chemical reactions and the factors that influence it.</a:t>
            </a:r>
          </a:p>
        </p:txBody>
      </p:sp>
      <p:pic>
        <p:nvPicPr>
          <p:cNvPr id="16" name="Picture 15">
            <a:extLst>
              <a:ext uri="{FF2B5EF4-FFF2-40B4-BE49-F238E27FC236}">
                <a16:creationId xmlns:a16="http://schemas.microsoft.com/office/drawing/2014/main" id="{7EFAF6C2-6699-1158-B785-8C66EC430DBD}"/>
              </a:ext>
            </a:extLst>
          </p:cNvPr>
          <p:cNvPicPr>
            <a:picLocks noChangeAspect="1"/>
          </p:cNvPicPr>
          <p:nvPr/>
        </p:nvPicPr>
        <p:blipFill>
          <a:blip r:embed="rId11"/>
          <a:stretch>
            <a:fillRect/>
          </a:stretch>
        </p:blipFill>
        <p:spPr>
          <a:xfrm>
            <a:off x="13106400" y="2055597"/>
            <a:ext cx="4952999" cy="36458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F733C598-19BE-00BB-D143-153C11B908BA}"/>
              </a:ext>
            </a:extLst>
          </p:cNvPr>
          <p:cNvPicPr>
            <a:picLocks noChangeAspect="1"/>
          </p:cNvPicPr>
          <p:nvPr/>
        </p:nvPicPr>
        <p:blipFill>
          <a:blip r:embed="rId12">
            <a:extLst>
              <a:ext uri="{28A0092B-C50C-407E-A947-70E740481C1C}">
                <a14:useLocalDpi xmlns:a14="http://schemas.microsoft.com/office/drawing/2010/main" val="0"/>
              </a:ext>
            </a:extLst>
          </a:blip>
          <a:srcRect l="1005" r="1005"/>
          <a:stretch/>
        </p:blipFill>
        <p:spPr>
          <a:xfrm>
            <a:off x="13106400" y="5855239"/>
            <a:ext cx="4953000" cy="3962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3">
            <a:extLst>
              <a:ext uri="{FF2B5EF4-FFF2-40B4-BE49-F238E27FC236}">
                <a16:creationId xmlns:a16="http://schemas.microsoft.com/office/drawing/2014/main" id="{CA084ECA-111C-39A5-B1A9-C10B79CBB900}"/>
              </a:ext>
            </a:extLst>
          </p:cNvPr>
          <p:cNvSpPr txBox="1"/>
          <p:nvPr/>
        </p:nvSpPr>
        <p:spPr>
          <a:xfrm>
            <a:off x="1126032" y="5055269"/>
            <a:ext cx="8364458" cy="2769989"/>
          </a:xfrm>
          <a:prstGeom prst="rect">
            <a:avLst/>
          </a:prstGeom>
        </p:spPr>
        <p:txBody>
          <a:bodyPr wrap="square" lIns="0" tIns="0" rIns="0" bIns="0" rtlCol="0" anchor="t">
            <a:spAutoFit/>
          </a:bodyPr>
          <a:lstStyle/>
          <a:p>
            <a:pPr algn="just"/>
            <a:r>
              <a:rPr lang="en-US" sz="3600" b="1" dirty="0">
                <a:solidFill>
                  <a:schemeClr val="bg1"/>
                </a:solidFill>
              </a:rPr>
              <a:t>Chemical Equilibrium</a:t>
            </a:r>
            <a:r>
              <a:rPr lang="en-US" sz="3600" dirty="0">
                <a:solidFill>
                  <a:schemeClr val="bg1"/>
                </a:solidFill>
              </a:rPr>
              <a:t>: </a:t>
            </a:r>
          </a:p>
          <a:p>
            <a:pPr algn="just"/>
            <a:r>
              <a:rPr lang="en-US" sz="3600" dirty="0">
                <a:solidFill>
                  <a:schemeClr val="bg1"/>
                </a:solidFill>
              </a:rPr>
              <a:t>A state in a reversible reaction where the rates of the forward and reverse reactions are equal, resulting in constant concentrations of reactants and products.</a:t>
            </a:r>
          </a:p>
        </p:txBody>
      </p:sp>
      <p:cxnSp>
        <p:nvCxnSpPr>
          <p:cNvPr id="24" name="Straight Arrow Connector 23">
            <a:extLst>
              <a:ext uri="{FF2B5EF4-FFF2-40B4-BE49-F238E27FC236}">
                <a16:creationId xmlns:a16="http://schemas.microsoft.com/office/drawing/2014/main" id="{993BC3FC-58F8-AC63-A0CB-4B4717A39CFA}"/>
              </a:ext>
            </a:extLst>
          </p:cNvPr>
          <p:cNvCxnSpPr>
            <a:cxnSpLocks/>
          </p:cNvCxnSpPr>
          <p:nvPr/>
        </p:nvCxnSpPr>
        <p:spPr>
          <a:xfrm flipV="1">
            <a:off x="10003329" y="3516373"/>
            <a:ext cx="2874470" cy="38100"/>
          </a:xfrm>
          <a:prstGeom prst="straightConnector1">
            <a:avLst/>
          </a:prstGeom>
          <a:ln w="412750">
            <a:gradFill>
              <a:gsLst>
                <a:gs pos="62000">
                  <a:srgbClr val="D2DE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2FF903-3532-31E9-44D6-985753C84C23}"/>
              </a:ext>
            </a:extLst>
          </p:cNvPr>
          <p:cNvCxnSpPr>
            <a:cxnSpLocks/>
          </p:cNvCxnSpPr>
          <p:nvPr/>
        </p:nvCxnSpPr>
        <p:spPr>
          <a:xfrm flipV="1">
            <a:off x="9950022" y="7048500"/>
            <a:ext cx="2874470" cy="38100"/>
          </a:xfrm>
          <a:prstGeom prst="straightConnector1">
            <a:avLst/>
          </a:prstGeom>
          <a:ln w="412750">
            <a:gradFill>
              <a:gsLst>
                <a:gs pos="62000">
                  <a:srgbClr val="D2DEE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693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7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29908" r="-170419" b="-35073"/>
            </a:stretch>
          </a:blipFill>
        </p:spPr>
      </p:sp>
      <p:sp>
        <p:nvSpPr>
          <p:cNvPr id="5" name="Freeform 5"/>
          <p:cNvSpPr/>
          <p:nvPr/>
        </p:nvSpPr>
        <p:spPr>
          <a:xfrm>
            <a:off x="16478505" y="8392560"/>
            <a:ext cx="1708441" cy="1894440"/>
          </a:xfrm>
          <a:custGeom>
            <a:avLst/>
            <a:gdLst/>
            <a:ahLst/>
            <a:cxnLst/>
            <a:rect l="l" t="t" r="r" b="b"/>
            <a:pathLst>
              <a:path w="1708441" h="1894440">
                <a:moveTo>
                  <a:pt x="0" y="0"/>
                </a:moveTo>
                <a:lnTo>
                  <a:pt x="1708440" y="0"/>
                </a:lnTo>
                <a:lnTo>
                  <a:pt x="1708440" y="1894440"/>
                </a:lnTo>
                <a:lnTo>
                  <a:pt x="0" y="1894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512711" y="644900"/>
            <a:ext cx="2005330" cy="2005330"/>
          </a:xfrm>
          <a:custGeom>
            <a:avLst/>
            <a:gdLst/>
            <a:ahLst/>
            <a:cxnLst/>
            <a:rect l="l" t="t" r="r" b="b"/>
            <a:pathLst>
              <a:path w="2005330" h="2005330">
                <a:moveTo>
                  <a:pt x="0" y="0"/>
                </a:moveTo>
                <a:lnTo>
                  <a:pt x="2005330" y="0"/>
                </a:lnTo>
                <a:lnTo>
                  <a:pt x="2005330" y="2005330"/>
                </a:lnTo>
                <a:lnTo>
                  <a:pt x="0" y="2005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p:nvPr/>
        </p:nvSpPr>
        <p:spPr>
          <a:xfrm>
            <a:off x="1910549" y="1647565"/>
            <a:ext cx="7024119" cy="5619295"/>
          </a:xfrm>
          <a:custGeom>
            <a:avLst/>
            <a:gdLst/>
            <a:ahLst/>
            <a:cxnLst/>
            <a:rect l="l" t="t" r="r" b="b"/>
            <a:pathLst>
              <a:path w="7024119" h="5619295">
                <a:moveTo>
                  <a:pt x="0" y="0"/>
                </a:moveTo>
                <a:lnTo>
                  <a:pt x="7024119" y="0"/>
                </a:lnTo>
                <a:lnTo>
                  <a:pt x="7024119" y="5619296"/>
                </a:lnTo>
                <a:lnTo>
                  <a:pt x="0" y="5619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4" name="Freeform 4"/>
          <p:cNvSpPr/>
          <p:nvPr/>
        </p:nvSpPr>
        <p:spPr>
          <a:xfrm>
            <a:off x="9982200" y="3792667"/>
            <a:ext cx="7024119" cy="5619295"/>
          </a:xfrm>
          <a:custGeom>
            <a:avLst/>
            <a:gdLst/>
            <a:ahLst/>
            <a:cxnLst/>
            <a:rect l="l" t="t" r="r" b="b"/>
            <a:pathLst>
              <a:path w="7024119" h="5619295">
                <a:moveTo>
                  <a:pt x="0" y="0"/>
                </a:moveTo>
                <a:lnTo>
                  <a:pt x="7024119" y="0"/>
                </a:lnTo>
                <a:lnTo>
                  <a:pt x="7024119" y="5619296"/>
                </a:lnTo>
                <a:lnTo>
                  <a:pt x="0" y="5619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895600" y="1807006"/>
            <a:ext cx="4647979" cy="396647"/>
          </a:xfrm>
          <a:prstGeom prst="rect">
            <a:avLst/>
          </a:prstGeom>
        </p:spPr>
        <p:txBody>
          <a:bodyPr lIns="0" tIns="0" rIns="0" bIns="0" rtlCol="0" anchor="t">
            <a:spAutoFit/>
          </a:bodyPr>
          <a:lstStyle/>
          <a:p>
            <a:pPr algn="ctr">
              <a:lnSpc>
                <a:spcPts val="3432"/>
              </a:lnSpc>
            </a:pPr>
            <a:r>
              <a:rPr lang="en-US" sz="2800" b="1" spc="44" dirty="0">
                <a:solidFill>
                  <a:srgbClr val="FFFFFF"/>
                </a:solidFill>
                <a:latin typeface="Montserrat Classic"/>
                <a:ea typeface="Montserrat Classic"/>
                <a:cs typeface="Montserrat Classic"/>
                <a:sym typeface="Montserrat Classic"/>
              </a:rPr>
              <a:t>The Law of Mass Action</a:t>
            </a:r>
          </a:p>
        </p:txBody>
      </p:sp>
      <p:sp>
        <p:nvSpPr>
          <p:cNvPr id="8" name="TextBox 8"/>
          <p:cNvSpPr txBox="1"/>
          <p:nvPr/>
        </p:nvSpPr>
        <p:spPr>
          <a:xfrm>
            <a:off x="11316032" y="3858250"/>
            <a:ext cx="4647979" cy="387991"/>
          </a:xfrm>
          <a:prstGeom prst="rect">
            <a:avLst/>
          </a:prstGeom>
        </p:spPr>
        <p:txBody>
          <a:bodyPr lIns="0" tIns="0" rIns="0" bIns="0" rtlCol="0" anchor="t">
            <a:spAutoFit/>
          </a:bodyPr>
          <a:lstStyle/>
          <a:p>
            <a:pPr algn="ctr">
              <a:lnSpc>
                <a:spcPts val="3432"/>
              </a:lnSpc>
            </a:pPr>
            <a:r>
              <a:rPr lang="en-US" sz="2451" spc="44" dirty="0">
                <a:solidFill>
                  <a:srgbClr val="FFFFFF"/>
                </a:solidFill>
                <a:latin typeface="Montserrat Classic"/>
                <a:ea typeface="Montserrat Classic"/>
                <a:cs typeface="Montserrat Classic"/>
                <a:sym typeface="Montserrat Classic"/>
              </a:rPr>
              <a:t>Mathematical Expression</a:t>
            </a:r>
          </a:p>
        </p:txBody>
      </p:sp>
      <p:sp>
        <p:nvSpPr>
          <p:cNvPr id="9" name="TextBox 9"/>
          <p:cNvSpPr txBox="1"/>
          <p:nvPr/>
        </p:nvSpPr>
        <p:spPr>
          <a:xfrm>
            <a:off x="2518041" y="2855735"/>
            <a:ext cx="5679956" cy="2976392"/>
          </a:xfrm>
          <a:prstGeom prst="rect">
            <a:avLst/>
          </a:prstGeom>
        </p:spPr>
        <p:txBody>
          <a:bodyPr lIns="0" tIns="0" rIns="0" bIns="0" rtlCol="0" anchor="t">
            <a:spAutoFit/>
          </a:bodyPr>
          <a:lstStyle/>
          <a:p>
            <a:pPr algn="just">
              <a:lnSpc>
                <a:spcPts val="2603"/>
              </a:lnSpc>
            </a:pPr>
            <a:r>
              <a:rPr lang="en-US" sz="1859" spc="33" dirty="0">
                <a:solidFill>
                  <a:srgbClr val="000000"/>
                </a:solidFill>
                <a:latin typeface="Montserrat"/>
                <a:ea typeface="Montserrat"/>
                <a:cs typeface="Montserrat"/>
                <a:sym typeface="Montserrat"/>
              </a:rPr>
              <a:t>The Law of Mass Action is a fundamental principle in chemical kinetics that describes the relationship between the concentration of reactants and the rate of a chemical reaction. It states that the rate of a reaction is directly proportional to the product of the concentrations of the reactants, with each concentration raised to a power equal to its coefficient in the balanced chemical equation.</a:t>
            </a:r>
          </a:p>
        </p:txBody>
      </p:sp>
      <p:sp>
        <p:nvSpPr>
          <p:cNvPr id="10" name="TextBox 10"/>
          <p:cNvSpPr txBox="1"/>
          <p:nvPr/>
        </p:nvSpPr>
        <p:spPr>
          <a:xfrm>
            <a:off x="10697495" y="4746947"/>
            <a:ext cx="5679956" cy="3645613"/>
          </a:xfrm>
          <a:prstGeom prst="rect">
            <a:avLst/>
          </a:prstGeom>
        </p:spPr>
        <p:txBody>
          <a:bodyPr lIns="0" tIns="0" rIns="0" bIns="0" rtlCol="0" anchor="t">
            <a:spAutoFit/>
          </a:bodyPr>
          <a:lstStyle/>
          <a:p>
            <a:pPr>
              <a:lnSpc>
                <a:spcPct val="150000"/>
              </a:lnSpc>
            </a:pPr>
            <a:r>
              <a:rPr lang="en-US" sz="2000" dirty="0"/>
              <a:t>For a reaction,</a:t>
            </a:r>
          </a:p>
          <a:p>
            <a:pPr>
              <a:lnSpc>
                <a:spcPct val="150000"/>
              </a:lnSpc>
            </a:pPr>
            <a:r>
              <a:rPr lang="en-US" sz="2000" b="1" dirty="0"/>
              <a:t> aA + bB → cC + dD </a:t>
            </a:r>
            <a:r>
              <a:rPr lang="en-US" sz="2000" dirty="0"/>
              <a:t>the rate of the reaction can be expressed as:</a:t>
            </a:r>
          </a:p>
          <a:p>
            <a:pPr>
              <a:lnSpc>
                <a:spcPct val="150000"/>
              </a:lnSpc>
            </a:pPr>
            <a:r>
              <a:rPr lang="en-US" sz="2000" dirty="0"/>
              <a:t>	</a:t>
            </a:r>
            <a:r>
              <a:rPr lang="en-US" sz="2000" b="1" dirty="0"/>
              <a:t>Rate = k[A]^a[B]^a</a:t>
            </a:r>
          </a:p>
          <a:p>
            <a:pPr>
              <a:lnSpc>
                <a:spcPct val="150000"/>
              </a:lnSpc>
            </a:pPr>
            <a:r>
              <a:rPr lang="en-US" sz="2000" dirty="0"/>
              <a:t>Here, k is the rate constant, [A] and [B] are the concentrations of the reactants, and a and b are the stoichiometric coefficients from the balanced equation.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7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C57A5-B82D-3932-54B4-BCBEA9150E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5E4210-7C9D-6A99-906E-7563C980A831}"/>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29908" r="-170419" b="-35073"/>
            </a:stretch>
          </a:blipFill>
        </p:spPr>
      </p:sp>
      <p:sp>
        <p:nvSpPr>
          <p:cNvPr id="5" name="Freeform 5">
            <a:extLst>
              <a:ext uri="{FF2B5EF4-FFF2-40B4-BE49-F238E27FC236}">
                <a16:creationId xmlns:a16="http://schemas.microsoft.com/office/drawing/2014/main" id="{59081968-8BC9-481F-26C5-58FC7AF8CF95}"/>
              </a:ext>
            </a:extLst>
          </p:cNvPr>
          <p:cNvSpPr/>
          <p:nvPr/>
        </p:nvSpPr>
        <p:spPr>
          <a:xfrm>
            <a:off x="16478505" y="8392560"/>
            <a:ext cx="1708441" cy="1894440"/>
          </a:xfrm>
          <a:custGeom>
            <a:avLst/>
            <a:gdLst/>
            <a:ahLst/>
            <a:cxnLst/>
            <a:rect l="l" t="t" r="r" b="b"/>
            <a:pathLst>
              <a:path w="1708441" h="1894440">
                <a:moveTo>
                  <a:pt x="0" y="0"/>
                </a:moveTo>
                <a:lnTo>
                  <a:pt x="1708440" y="0"/>
                </a:lnTo>
                <a:lnTo>
                  <a:pt x="1708440" y="1894440"/>
                </a:lnTo>
                <a:lnTo>
                  <a:pt x="0" y="18944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DCE7B650-8007-E9E2-18BA-B133033B2F7F}"/>
              </a:ext>
            </a:extLst>
          </p:cNvPr>
          <p:cNvSpPr/>
          <p:nvPr/>
        </p:nvSpPr>
        <p:spPr>
          <a:xfrm>
            <a:off x="512711" y="644900"/>
            <a:ext cx="2005330" cy="2005330"/>
          </a:xfrm>
          <a:custGeom>
            <a:avLst/>
            <a:gdLst/>
            <a:ahLst/>
            <a:cxnLst/>
            <a:rect l="l" t="t" r="r" b="b"/>
            <a:pathLst>
              <a:path w="2005330" h="2005330">
                <a:moveTo>
                  <a:pt x="0" y="0"/>
                </a:moveTo>
                <a:lnTo>
                  <a:pt x="2005330" y="0"/>
                </a:lnTo>
                <a:lnTo>
                  <a:pt x="2005330" y="2005330"/>
                </a:lnTo>
                <a:lnTo>
                  <a:pt x="0" y="2005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a:extLst>
              <a:ext uri="{FF2B5EF4-FFF2-40B4-BE49-F238E27FC236}">
                <a16:creationId xmlns:a16="http://schemas.microsoft.com/office/drawing/2014/main" id="{67DA18C3-7EC3-7C7D-1C08-EDADEAA963F2}"/>
              </a:ext>
            </a:extLst>
          </p:cNvPr>
          <p:cNvSpPr/>
          <p:nvPr/>
        </p:nvSpPr>
        <p:spPr>
          <a:xfrm>
            <a:off x="1910549" y="1647565"/>
            <a:ext cx="7024119" cy="5619295"/>
          </a:xfrm>
          <a:custGeom>
            <a:avLst/>
            <a:gdLst/>
            <a:ahLst/>
            <a:cxnLst/>
            <a:rect l="l" t="t" r="r" b="b"/>
            <a:pathLst>
              <a:path w="7024119" h="5619295">
                <a:moveTo>
                  <a:pt x="0" y="0"/>
                </a:moveTo>
                <a:lnTo>
                  <a:pt x="7024119" y="0"/>
                </a:lnTo>
                <a:lnTo>
                  <a:pt x="7024119" y="5619296"/>
                </a:lnTo>
                <a:lnTo>
                  <a:pt x="0" y="5619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4" name="Freeform 4">
            <a:extLst>
              <a:ext uri="{FF2B5EF4-FFF2-40B4-BE49-F238E27FC236}">
                <a16:creationId xmlns:a16="http://schemas.microsoft.com/office/drawing/2014/main" id="{6A7A83BE-D903-7196-40A1-2C5064A7D2D7}"/>
              </a:ext>
            </a:extLst>
          </p:cNvPr>
          <p:cNvSpPr/>
          <p:nvPr/>
        </p:nvSpPr>
        <p:spPr>
          <a:xfrm>
            <a:off x="9982200" y="3792667"/>
            <a:ext cx="7024119" cy="5619295"/>
          </a:xfrm>
          <a:custGeom>
            <a:avLst/>
            <a:gdLst/>
            <a:ahLst/>
            <a:cxnLst/>
            <a:rect l="l" t="t" r="r" b="b"/>
            <a:pathLst>
              <a:path w="7024119" h="5619295">
                <a:moveTo>
                  <a:pt x="0" y="0"/>
                </a:moveTo>
                <a:lnTo>
                  <a:pt x="7024119" y="0"/>
                </a:lnTo>
                <a:lnTo>
                  <a:pt x="7024119" y="5619296"/>
                </a:lnTo>
                <a:lnTo>
                  <a:pt x="0" y="56192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a:extLst>
              <a:ext uri="{FF2B5EF4-FFF2-40B4-BE49-F238E27FC236}">
                <a16:creationId xmlns:a16="http://schemas.microsoft.com/office/drawing/2014/main" id="{6A6A97D2-1E4E-75B9-434F-EB9515393010}"/>
              </a:ext>
            </a:extLst>
          </p:cNvPr>
          <p:cNvSpPr txBox="1"/>
          <p:nvPr/>
        </p:nvSpPr>
        <p:spPr>
          <a:xfrm>
            <a:off x="2895600" y="1807006"/>
            <a:ext cx="4647979" cy="832664"/>
          </a:xfrm>
          <a:prstGeom prst="rect">
            <a:avLst/>
          </a:prstGeom>
        </p:spPr>
        <p:txBody>
          <a:bodyPr lIns="0" tIns="0" rIns="0" bIns="0" rtlCol="0" anchor="t">
            <a:spAutoFit/>
          </a:bodyPr>
          <a:lstStyle/>
          <a:p>
            <a:pPr algn="ctr">
              <a:lnSpc>
                <a:spcPts val="3432"/>
              </a:lnSpc>
            </a:pPr>
            <a:r>
              <a:rPr lang="en-US" sz="2800" b="1" spc="44" dirty="0">
                <a:solidFill>
                  <a:srgbClr val="FFFFFF"/>
                </a:solidFill>
                <a:latin typeface="Montserrat Classic"/>
                <a:ea typeface="Montserrat Classic"/>
                <a:cs typeface="Montserrat Classic"/>
                <a:sym typeface="Montserrat Classic"/>
              </a:rPr>
              <a:t>Equilibrium Constant of Reaction</a:t>
            </a:r>
          </a:p>
        </p:txBody>
      </p:sp>
      <p:sp>
        <p:nvSpPr>
          <p:cNvPr id="8" name="TextBox 8">
            <a:extLst>
              <a:ext uri="{FF2B5EF4-FFF2-40B4-BE49-F238E27FC236}">
                <a16:creationId xmlns:a16="http://schemas.microsoft.com/office/drawing/2014/main" id="{711C6431-16B3-8064-E79D-48BA89C6905A}"/>
              </a:ext>
            </a:extLst>
          </p:cNvPr>
          <p:cNvSpPr txBox="1"/>
          <p:nvPr/>
        </p:nvSpPr>
        <p:spPr>
          <a:xfrm>
            <a:off x="11316032" y="3858250"/>
            <a:ext cx="4647979" cy="387991"/>
          </a:xfrm>
          <a:prstGeom prst="rect">
            <a:avLst/>
          </a:prstGeom>
        </p:spPr>
        <p:txBody>
          <a:bodyPr lIns="0" tIns="0" rIns="0" bIns="0" rtlCol="0" anchor="t">
            <a:spAutoFit/>
          </a:bodyPr>
          <a:lstStyle/>
          <a:p>
            <a:pPr algn="ctr">
              <a:lnSpc>
                <a:spcPts val="3432"/>
              </a:lnSpc>
            </a:pPr>
            <a:r>
              <a:rPr lang="en-US" sz="2451" spc="44" dirty="0">
                <a:solidFill>
                  <a:srgbClr val="FFFFFF"/>
                </a:solidFill>
                <a:latin typeface="Montserrat Classic"/>
                <a:ea typeface="Montserrat Classic"/>
                <a:cs typeface="Montserrat Classic"/>
                <a:sym typeface="Montserrat Classic"/>
              </a:rPr>
              <a:t>Mathematical Expression</a:t>
            </a:r>
          </a:p>
        </p:txBody>
      </p:sp>
      <p:sp>
        <p:nvSpPr>
          <p:cNvPr id="9" name="TextBox 9">
            <a:extLst>
              <a:ext uri="{FF2B5EF4-FFF2-40B4-BE49-F238E27FC236}">
                <a16:creationId xmlns:a16="http://schemas.microsoft.com/office/drawing/2014/main" id="{509AD684-BA40-F9CA-FAA4-C7D737BF7D1E}"/>
              </a:ext>
            </a:extLst>
          </p:cNvPr>
          <p:cNvSpPr txBox="1"/>
          <p:nvPr/>
        </p:nvSpPr>
        <p:spPr>
          <a:xfrm>
            <a:off x="2518041" y="2855735"/>
            <a:ext cx="5679956" cy="2976392"/>
          </a:xfrm>
          <a:prstGeom prst="rect">
            <a:avLst/>
          </a:prstGeom>
        </p:spPr>
        <p:txBody>
          <a:bodyPr lIns="0" tIns="0" rIns="0" bIns="0" rtlCol="0" anchor="t">
            <a:spAutoFit/>
          </a:bodyPr>
          <a:lstStyle/>
          <a:p>
            <a:pPr algn="just">
              <a:lnSpc>
                <a:spcPts val="2603"/>
              </a:lnSpc>
            </a:pPr>
            <a:r>
              <a:rPr lang="en-US" sz="1859" spc="33" dirty="0">
                <a:solidFill>
                  <a:srgbClr val="000000"/>
                </a:solidFill>
                <a:latin typeface="Montserrat"/>
                <a:ea typeface="Montserrat"/>
                <a:cs typeface="Montserrat"/>
                <a:sym typeface="Montserrat"/>
              </a:rPr>
              <a:t>The equilibrium constant (K) of a chemical reaction is a mathematical relationship that describes the relative amounts of products and reactants at equilibrium. It is calculated by dividing the concentrations of the products raised to their stoichiometric coefficients by the concentrations of the reactants raised to their stoichiometric coefficients.</a:t>
            </a:r>
          </a:p>
        </p:txBody>
      </p:sp>
      <p:sp>
        <p:nvSpPr>
          <p:cNvPr id="10" name="TextBox 10">
            <a:extLst>
              <a:ext uri="{FF2B5EF4-FFF2-40B4-BE49-F238E27FC236}">
                <a16:creationId xmlns:a16="http://schemas.microsoft.com/office/drawing/2014/main" id="{E3B51266-71B8-7030-33B4-33EEA58F339A}"/>
              </a:ext>
            </a:extLst>
          </p:cNvPr>
          <p:cNvSpPr txBox="1"/>
          <p:nvPr/>
        </p:nvSpPr>
        <p:spPr>
          <a:xfrm>
            <a:off x="10697495" y="4746947"/>
            <a:ext cx="5679956" cy="3136243"/>
          </a:xfrm>
          <a:prstGeom prst="rect">
            <a:avLst/>
          </a:prstGeom>
        </p:spPr>
        <p:txBody>
          <a:bodyPr lIns="0" tIns="0" rIns="0" bIns="0" rtlCol="0" anchor="t">
            <a:spAutoFit/>
          </a:bodyPr>
          <a:lstStyle/>
          <a:p>
            <a:pPr algn="just">
              <a:lnSpc>
                <a:spcPct val="150000"/>
              </a:lnSpc>
            </a:pPr>
            <a:r>
              <a:rPr lang="en-US" sz="2000" dirty="0"/>
              <a:t>The equilibrium constant (Keq) for a reaction </a:t>
            </a:r>
          </a:p>
          <a:p>
            <a:pPr algn="just">
              <a:lnSpc>
                <a:spcPct val="150000"/>
              </a:lnSpc>
            </a:pPr>
            <a:r>
              <a:rPr lang="en-US" sz="2000" dirty="0"/>
              <a:t>aA + bB ⇌ cC + dD is defined as the ratio of the concentrations of products to the concentrations of reactants, each raised to the power of its stoichiometric coefficient, at equilibrium: </a:t>
            </a:r>
          </a:p>
          <a:p>
            <a:pPr algn="just">
              <a:lnSpc>
                <a:spcPct val="150000"/>
              </a:lnSpc>
            </a:pPr>
            <a:r>
              <a:rPr lang="en-US" sz="4000" dirty="0"/>
              <a:t>		K</a:t>
            </a:r>
            <a:r>
              <a:rPr lang="en-US" sz="2000" dirty="0"/>
              <a:t>eq </a:t>
            </a:r>
            <a:r>
              <a:rPr lang="en-US" sz="4000" dirty="0"/>
              <a:t>= </a:t>
            </a:r>
            <a:endParaRPr lang="en-US" sz="2000" dirty="0"/>
          </a:p>
        </p:txBody>
      </p:sp>
      <p:cxnSp>
        <p:nvCxnSpPr>
          <p:cNvPr id="12" name="Straight Connector 11">
            <a:extLst>
              <a:ext uri="{FF2B5EF4-FFF2-40B4-BE49-F238E27FC236}">
                <a16:creationId xmlns:a16="http://schemas.microsoft.com/office/drawing/2014/main" id="{9610DEE2-0411-8F16-F208-21BBC60F0654}"/>
              </a:ext>
            </a:extLst>
          </p:cNvPr>
          <p:cNvCxnSpPr>
            <a:cxnSpLocks/>
          </p:cNvCxnSpPr>
          <p:nvPr/>
        </p:nvCxnSpPr>
        <p:spPr>
          <a:xfrm>
            <a:off x="13454418" y="7539072"/>
            <a:ext cx="1219200"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631777F-F46C-754A-40F8-27DF53BF83D3}"/>
              </a:ext>
            </a:extLst>
          </p:cNvPr>
          <p:cNvSpPr txBox="1"/>
          <p:nvPr/>
        </p:nvSpPr>
        <p:spPr>
          <a:xfrm>
            <a:off x="13454418" y="7163279"/>
            <a:ext cx="1219200" cy="369332"/>
          </a:xfrm>
          <a:prstGeom prst="rect">
            <a:avLst/>
          </a:prstGeom>
          <a:noFill/>
        </p:spPr>
        <p:txBody>
          <a:bodyPr wrap="square" rtlCol="0">
            <a:spAutoFit/>
          </a:bodyPr>
          <a:lstStyle/>
          <a:p>
            <a:r>
              <a:rPr lang="en-US" dirty="0"/>
              <a:t>[C]^</a:t>
            </a:r>
            <a:r>
              <a:rPr lang="en-US" sz="1600" dirty="0"/>
              <a:t>c</a:t>
            </a:r>
            <a:r>
              <a:rPr lang="en-US" dirty="0"/>
              <a:t>[D]^</a:t>
            </a:r>
            <a:r>
              <a:rPr lang="en-US" sz="1400" dirty="0"/>
              <a:t>d</a:t>
            </a:r>
            <a:endParaRPr lang="en-US" dirty="0"/>
          </a:p>
        </p:txBody>
      </p:sp>
      <p:sp>
        <p:nvSpPr>
          <p:cNvPr id="16" name="TextBox 15">
            <a:extLst>
              <a:ext uri="{FF2B5EF4-FFF2-40B4-BE49-F238E27FC236}">
                <a16:creationId xmlns:a16="http://schemas.microsoft.com/office/drawing/2014/main" id="{CEE523B0-CBA3-0E47-7274-96105594975F}"/>
              </a:ext>
            </a:extLst>
          </p:cNvPr>
          <p:cNvSpPr txBox="1"/>
          <p:nvPr/>
        </p:nvSpPr>
        <p:spPr>
          <a:xfrm>
            <a:off x="13454418" y="7633050"/>
            <a:ext cx="1219200" cy="369332"/>
          </a:xfrm>
          <a:prstGeom prst="rect">
            <a:avLst/>
          </a:prstGeom>
          <a:noFill/>
        </p:spPr>
        <p:txBody>
          <a:bodyPr wrap="square" rtlCol="0">
            <a:spAutoFit/>
          </a:bodyPr>
          <a:lstStyle/>
          <a:p>
            <a:r>
              <a:rPr lang="en-US" dirty="0"/>
              <a:t>[A]^</a:t>
            </a:r>
            <a:r>
              <a:rPr lang="en-US" sz="1400" dirty="0"/>
              <a:t>a</a:t>
            </a:r>
            <a:r>
              <a:rPr lang="en-US" dirty="0"/>
              <a:t>[B]^</a:t>
            </a:r>
            <a:r>
              <a:rPr lang="en-US" sz="1400" dirty="0"/>
              <a:t>b</a:t>
            </a:r>
            <a:endParaRPr lang="en-US" dirty="0"/>
          </a:p>
        </p:txBody>
      </p:sp>
    </p:spTree>
    <p:extLst>
      <p:ext uri="{BB962C8B-B14F-4D97-AF65-F5344CB8AC3E}">
        <p14:creationId xmlns:p14="http://schemas.microsoft.com/office/powerpoint/2010/main" val="1634777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1)">
                                      <p:cBhvr>
                                        <p:cTn id="14" dur="75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75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499" y="-405034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29908" r="-170419" b="-35073"/>
            </a:stretch>
          </a:blipFill>
        </p:spPr>
        <p:txBody>
          <a:bodyPr/>
          <a:lstStyle/>
          <a:p>
            <a:endParaRPr lang="en-US" dirty="0"/>
          </a:p>
        </p:txBody>
      </p:sp>
      <p:sp>
        <p:nvSpPr>
          <p:cNvPr id="12" name="TextBox 12"/>
          <p:cNvSpPr txBox="1"/>
          <p:nvPr/>
        </p:nvSpPr>
        <p:spPr>
          <a:xfrm>
            <a:off x="2514600" y="495300"/>
            <a:ext cx="13766169" cy="1114425"/>
          </a:xfrm>
          <a:prstGeom prst="rect">
            <a:avLst/>
          </a:prstGeom>
        </p:spPr>
        <p:txBody>
          <a:bodyPr lIns="0" tIns="0" rIns="0" bIns="0" rtlCol="0" anchor="t">
            <a:spAutoFit/>
          </a:bodyPr>
          <a:lstStyle/>
          <a:p>
            <a:pPr algn="ctr">
              <a:lnSpc>
                <a:spcPts val="8624"/>
              </a:lnSpc>
            </a:pPr>
            <a:r>
              <a:rPr lang="en-US" sz="7499" b="1" dirty="0">
                <a:solidFill>
                  <a:srgbClr val="FFFFFF"/>
                </a:solidFill>
                <a:latin typeface="Now Medium"/>
                <a:ea typeface="Now Medium"/>
                <a:cs typeface="Now Medium"/>
                <a:sym typeface="Now Medium"/>
              </a:rPr>
              <a:t>LE CHATELIER'S PRINCIPLE</a:t>
            </a:r>
          </a:p>
        </p:txBody>
      </p:sp>
      <p:sp>
        <p:nvSpPr>
          <p:cNvPr id="16" name="Freeform 4">
            <a:extLst>
              <a:ext uri="{FF2B5EF4-FFF2-40B4-BE49-F238E27FC236}">
                <a16:creationId xmlns:a16="http://schemas.microsoft.com/office/drawing/2014/main" id="{7AE4A92F-B0D2-B286-F626-4E1F121B8E69}"/>
              </a:ext>
            </a:extLst>
          </p:cNvPr>
          <p:cNvSpPr/>
          <p:nvPr/>
        </p:nvSpPr>
        <p:spPr>
          <a:xfrm>
            <a:off x="1" y="8724899"/>
            <a:ext cx="1752600" cy="1482125"/>
          </a:xfrm>
          <a:custGeom>
            <a:avLst/>
            <a:gdLst/>
            <a:ahLst/>
            <a:cxnLst/>
            <a:rect l="l" t="t" r="r" b="b"/>
            <a:pathLst>
              <a:path w="3749585" h="3217826">
                <a:moveTo>
                  <a:pt x="0" y="0"/>
                </a:moveTo>
                <a:lnTo>
                  <a:pt x="3749585" y="0"/>
                </a:lnTo>
                <a:lnTo>
                  <a:pt x="3749585" y="3217825"/>
                </a:lnTo>
                <a:lnTo>
                  <a:pt x="0" y="3217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6">
            <a:extLst>
              <a:ext uri="{FF2B5EF4-FFF2-40B4-BE49-F238E27FC236}">
                <a16:creationId xmlns:a16="http://schemas.microsoft.com/office/drawing/2014/main" id="{1F093B1E-A542-5A4D-B4ED-580B71133F40}"/>
              </a:ext>
            </a:extLst>
          </p:cNvPr>
          <p:cNvSpPr/>
          <p:nvPr/>
        </p:nvSpPr>
        <p:spPr>
          <a:xfrm>
            <a:off x="16459199" y="49847"/>
            <a:ext cx="1828801" cy="1740853"/>
          </a:xfrm>
          <a:custGeom>
            <a:avLst/>
            <a:gdLst/>
            <a:ahLst/>
            <a:cxnLst/>
            <a:rect l="l" t="t" r="r" b="b"/>
            <a:pathLst>
              <a:path w="2005330" h="2005330">
                <a:moveTo>
                  <a:pt x="0" y="0"/>
                </a:moveTo>
                <a:lnTo>
                  <a:pt x="2005330" y="0"/>
                </a:lnTo>
                <a:lnTo>
                  <a:pt x="2005330" y="2005330"/>
                </a:lnTo>
                <a:lnTo>
                  <a:pt x="0" y="20053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2">
            <a:extLst>
              <a:ext uri="{FF2B5EF4-FFF2-40B4-BE49-F238E27FC236}">
                <a16:creationId xmlns:a16="http://schemas.microsoft.com/office/drawing/2014/main" id="{4EC138E1-BEF9-6A71-F151-40CB04BE438A}"/>
              </a:ext>
            </a:extLst>
          </p:cNvPr>
          <p:cNvSpPr txBox="1"/>
          <p:nvPr/>
        </p:nvSpPr>
        <p:spPr>
          <a:xfrm>
            <a:off x="228600" y="1790700"/>
            <a:ext cx="9643281" cy="3270126"/>
          </a:xfrm>
          <a:prstGeom prst="rect">
            <a:avLst/>
          </a:prstGeom>
        </p:spPr>
        <p:txBody>
          <a:bodyPr wrap="square" lIns="0" tIns="0" rIns="0" bIns="0" rtlCol="0" anchor="t">
            <a:spAutoFit/>
          </a:bodyPr>
          <a:lstStyle/>
          <a:p>
            <a:pPr algn="just">
              <a:lnSpc>
                <a:spcPct val="150000"/>
              </a:lnSpc>
            </a:pPr>
            <a:r>
              <a:rPr lang="en-US" sz="3200" b="1" dirty="0">
                <a:solidFill>
                  <a:srgbClr val="FFFFFF"/>
                </a:solidFill>
                <a:latin typeface="Now Medium"/>
                <a:ea typeface="Now Medium"/>
                <a:cs typeface="Now Medium"/>
                <a:sym typeface="Now Medium"/>
              </a:rPr>
              <a:t>Definition:</a:t>
            </a:r>
            <a:r>
              <a:rPr lang="en-US" sz="2000" b="1" dirty="0">
                <a:solidFill>
                  <a:srgbClr val="FFFFFF"/>
                </a:solidFill>
                <a:latin typeface="Now Medium"/>
                <a:ea typeface="Now Medium"/>
                <a:cs typeface="Now Medium"/>
                <a:sym typeface="Now Medium"/>
              </a:rPr>
              <a:t> </a:t>
            </a:r>
            <a:r>
              <a:rPr lang="en-US" sz="2800" dirty="0">
                <a:solidFill>
                  <a:srgbClr val="FFFFFF"/>
                </a:solidFill>
                <a:latin typeface="Now Medium"/>
                <a:ea typeface="Now Medium"/>
                <a:cs typeface="Now Medium"/>
                <a:sym typeface="Now Medium"/>
              </a:rPr>
              <a:t>Le Chatelier’s Principle states that if a system at equilibrium is disturbed by a change in concentration, pressure, or temperature, the system will adjust to counteract that change and restore a new equilibrium.</a:t>
            </a:r>
            <a:endParaRPr lang="en-US" sz="2000" dirty="0">
              <a:solidFill>
                <a:srgbClr val="FFFFFF"/>
              </a:solidFill>
              <a:latin typeface="Now Medium"/>
              <a:ea typeface="Now Medium"/>
              <a:cs typeface="Now Medium"/>
              <a:sym typeface="Now Medium"/>
            </a:endParaRPr>
          </a:p>
        </p:txBody>
      </p:sp>
      <p:grpSp>
        <p:nvGrpSpPr>
          <p:cNvPr id="19" name="Group 3"/>
          <p:cNvGrpSpPr/>
          <p:nvPr/>
        </p:nvGrpSpPr>
        <p:grpSpPr>
          <a:xfrm>
            <a:off x="528411" y="5138780"/>
            <a:ext cx="16757717" cy="4736471"/>
            <a:chOff x="0" y="-38100"/>
            <a:chExt cx="3525224" cy="1751683"/>
          </a:xfrm>
        </p:grpSpPr>
        <p:sp>
          <p:nvSpPr>
            <p:cNvPr id="20" name="Freeform 4"/>
            <p:cNvSpPr/>
            <p:nvPr/>
          </p:nvSpPr>
          <p:spPr>
            <a:xfrm>
              <a:off x="2375921" y="462073"/>
              <a:ext cx="1149303" cy="1251510"/>
            </a:xfrm>
            <a:custGeom>
              <a:avLst/>
              <a:gdLst/>
              <a:ahLst/>
              <a:cxnLst/>
              <a:rect l="l" t="t" r="r" b="b"/>
              <a:pathLst>
                <a:path w="1149303" h="1087828">
                  <a:moveTo>
                    <a:pt x="94671" y="0"/>
                  </a:moveTo>
                  <a:lnTo>
                    <a:pt x="1054632" y="0"/>
                  </a:lnTo>
                  <a:cubicBezTo>
                    <a:pt x="1106917" y="0"/>
                    <a:pt x="1149303" y="42386"/>
                    <a:pt x="1149303" y="94671"/>
                  </a:cubicBezTo>
                  <a:lnTo>
                    <a:pt x="1149303" y="993157"/>
                  </a:lnTo>
                  <a:cubicBezTo>
                    <a:pt x="1149303" y="1045442"/>
                    <a:pt x="1106917" y="1087828"/>
                    <a:pt x="1054632" y="1087828"/>
                  </a:cubicBezTo>
                  <a:lnTo>
                    <a:pt x="94671" y="1087828"/>
                  </a:lnTo>
                  <a:cubicBezTo>
                    <a:pt x="42386" y="1087828"/>
                    <a:pt x="0" y="1045442"/>
                    <a:pt x="0" y="993157"/>
                  </a:cubicBezTo>
                  <a:lnTo>
                    <a:pt x="0" y="94671"/>
                  </a:lnTo>
                  <a:cubicBezTo>
                    <a:pt x="0" y="42386"/>
                    <a:pt x="42386" y="0"/>
                    <a:pt x="94671" y="0"/>
                  </a:cubicBezTo>
                  <a:close/>
                </a:path>
              </a:pathLst>
            </a:custGeom>
            <a:solidFill>
              <a:srgbClr val="4DB3CE"/>
            </a:solidFill>
            <a:ln w="19050" cap="rnd">
              <a:solidFill>
                <a:srgbClr val="FFFFFF"/>
              </a:solidFill>
              <a:prstDash val="solid"/>
              <a:round/>
            </a:ln>
          </p:spPr>
          <p:txBody>
            <a:bodyPr/>
            <a:lstStyle/>
            <a:p>
              <a:endParaRPr lang="en-US" b="1" dirty="0"/>
            </a:p>
            <a:p>
              <a:r>
                <a:rPr lang="en-US" sz="2400" b="1" dirty="0"/>
                <a:t>Effect of Concentration Changes</a:t>
              </a:r>
              <a:r>
                <a:rPr lang="en-US" sz="2400" dirty="0"/>
                <a:t>:</a:t>
              </a:r>
            </a:p>
            <a:p>
              <a:endParaRPr lang="en-US" sz="2400" dirty="0"/>
            </a:p>
            <a:p>
              <a:pPr algn="just">
                <a:buFont typeface="Arial" panose="020B0604020202020204" pitchFamily="34" charset="0"/>
                <a:buChar char="•"/>
              </a:pPr>
              <a:r>
                <a:rPr lang="en-US" sz="2200" dirty="0"/>
                <a:t>Adding more of a reactant or product shifts the equilibrium to consume the added substance.</a:t>
              </a:r>
            </a:p>
            <a:p>
              <a:pPr algn="just"/>
              <a:endParaRPr lang="en-US" sz="2200" dirty="0"/>
            </a:p>
            <a:p>
              <a:pPr algn="just">
                <a:buFont typeface="Arial" panose="020B0604020202020204" pitchFamily="34" charset="0"/>
                <a:buChar char="•"/>
              </a:pPr>
              <a:r>
                <a:rPr lang="en-US" sz="2200" dirty="0"/>
                <a:t>Removing a substance shifts the equilibrium to replace it.</a:t>
              </a:r>
            </a:p>
            <a:p>
              <a:endParaRPr lang="en-US" dirty="0"/>
            </a:p>
          </p:txBody>
        </p:sp>
        <p:sp>
          <p:nvSpPr>
            <p:cNvPr id="21" name="TextBox 5"/>
            <p:cNvSpPr txBox="1"/>
            <p:nvPr/>
          </p:nvSpPr>
          <p:spPr>
            <a:xfrm>
              <a:off x="0" y="-38100"/>
              <a:ext cx="1149303" cy="112592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6"/>
          <p:cNvGrpSpPr/>
          <p:nvPr/>
        </p:nvGrpSpPr>
        <p:grpSpPr>
          <a:xfrm>
            <a:off x="479995" y="3711748"/>
            <a:ext cx="7926339" cy="5025246"/>
            <a:chOff x="-518115" y="-38100"/>
            <a:chExt cx="1667418" cy="1795591"/>
          </a:xfrm>
        </p:grpSpPr>
        <p:sp>
          <p:nvSpPr>
            <p:cNvPr id="23" name="Freeform 7"/>
            <p:cNvSpPr/>
            <p:nvPr/>
          </p:nvSpPr>
          <p:spPr>
            <a:xfrm>
              <a:off x="-518115" y="469724"/>
              <a:ext cx="1149303" cy="1287767"/>
            </a:xfrm>
            <a:custGeom>
              <a:avLst/>
              <a:gdLst/>
              <a:ahLst/>
              <a:cxnLst/>
              <a:rect l="l" t="t" r="r" b="b"/>
              <a:pathLst>
                <a:path w="1149303" h="1087828">
                  <a:moveTo>
                    <a:pt x="94671" y="0"/>
                  </a:moveTo>
                  <a:lnTo>
                    <a:pt x="1054632" y="0"/>
                  </a:lnTo>
                  <a:cubicBezTo>
                    <a:pt x="1106917" y="0"/>
                    <a:pt x="1149303" y="42386"/>
                    <a:pt x="1149303" y="94671"/>
                  </a:cubicBezTo>
                  <a:lnTo>
                    <a:pt x="1149303" y="993157"/>
                  </a:lnTo>
                  <a:cubicBezTo>
                    <a:pt x="1149303" y="1045442"/>
                    <a:pt x="1106917" y="1087828"/>
                    <a:pt x="1054632" y="1087828"/>
                  </a:cubicBezTo>
                  <a:lnTo>
                    <a:pt x="94671" y="1087828"/>
                  </a:lnTo>
                  <a:cubicBezTo>
                    <a:pt x="42386" y="1087828"/>
                    <a:pt x="0" y="1045442"/>
                    <a:pt x="0" y="993157"/>
                  </a:cubicBezTo>
                  <a:lnTo>
                    <a:pt x="0" y="94671"/>
                  </a:lnTo>
                  <a:cubicBezTo>
                    <a:pt x="0" y="42386"/>
                    <a:pt x="42386" y="0"/>
                    <a:pt x="94671" y="0"/>
                  </a:cubicBezTo>
                  <a:close/>
                </a:path>
              </a:pathLst>
            </a:custGeom>
            <a:solidFill>
              <a:srgbClr val="EE8561"/>
            </a:solidFill>
            <a:ln w="19050" cap="rnd">
              <a:solidFill>
                <a:srgbClr val="FFFFFF"/>
              </a:solidFill>
              <a:prstDash val="solid"/>
              <a:round/>
            </a:ln>
          </p:spPr>
          <p:txBody>
            <a:bodyPr/>
            <a:lstStyle/>
            <a:p>
              <a:endParaRPr lang="en-US" sz="2400" b="1" dirty="0"/>
            </a:p>
            <a:p>
              <a:r>
                <a:rPr lang="en-US" sz="2400" b="1" dirty="0"/>
                <a:t>Effect of Temperature Changes</a:t>
              </a:r>
              <a:r>
                <a:rPr lang="en-US" sz="2400" dirty="0"/>
                <a:t>:</a:t>
              </a:r>
            </a:p>
            <a:p>
              <a:pPr algn="just"/>
              <a:endParaRPr lang="en-US" sz="2800" dirty="0"/>
            </a:p>
            <a:p>
              <a:pPr algn="just">
                <a:buFont typeface="Arial" panose="020B0604020202020204" pitchFamily="34" charset="0"/>
                <a:buChar char="•"/>
              </a:pPr>
              <a:r>
                <a:rPr lang="en-US" sz="2000" dirty="0"/>
                <a:t>In an exothermic reaction, increasing temperature shifts equilibrium toward the reactants (heat is a product).</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In an endothermic reaction, increasing temperature shifts equilibrium toward the products (heat is a reactant).</a:t>
              </a:r>
            </a:p>
            <a:p>
              <a:endParaRPr lang="en-US" dirty="0"/>
            </a:p>
          </p:txBody>
        </p:sp>
        <p:sp>
          <p:nvSpPr>
            <p:cNvPr id="24" name="TextBox 8"/>
            <p:cNvSpPr txBox="1"/>
            <p:nvPr/>
          </p:nvSpPr>
          <p:spPr>
            <a:xfrm>
              <a:off x="0" y="-38100"/>
              <a:ext cx="1149303" cy="1125928"/>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9"/>
          <p:cNvGrpSpPr/>
          <p:nvPr/>
        </p:nvGrpSpPr>
        <p:grpSpPr>
          <a:xfrm>
            <a:off x="6147190" y="5671110"/>
            <a:ext cx="5520159" cy="3398436"/>
            <a:chOff x="-11941" y="-38100"/>
            <a:chExt cx="1161244" cy="1130511"/>
          </a:xfrm>
        </p:grpSpPr>
        <p:sp>
          <p:nvSpPr>
            <p:cNvPr id="26" name="Freeform 10"/>
            <p:cNvSpPr/>
            <p:nvPr/>
          </p:nvSpPr>
          <p:spPr>
            <a:xfrm>
              <a:off x="-11941" y="4583"/>
              <a:ext cx="1149303" cy="1087828"/>
            </a:xfrm>
            <a:custGeom>
              <a:avLst/>
              <a:gdLst/>
              <a:ahLst/>
              <a:cxnLst/>
              <a:rect l="l" t="t" r="r" b="b"/>
              <a:pathLst>
                <a:path w="1149303" h="1087828">
                  <a:moveTo>
                    <a:pt x="94671" y="0"/>
                  </a:moveTo>
                  <a:lnTo>
                    <a:pt x="1054632" y="0"/>
                  </a:lnTo>
                  <a:cubicBezTo>
                    <a:pt x="1106917" y="0"/>
                    <a:pt x="1149303" y="42386"/>
                    <a:pt x="1149303" y="94671"/>
                  </a:cubicBezTo>
                  <a:lnTo>
                    <a:pt x="1149303" y="993157"/>
                  </a:lnTo>
                  <a:cubicBezTo>
                    <a:pt x="1149303" y="1045442"/>
                    <a:pt x="1106917" y="1087828"/>
                    <a:pt x="1054632" y="1087828"/>
                  </a:cubicBezTo>
                  <a:lnTo>
                    <a:pt x="94671" y="1087828"/>
                  </a:lnTo>
                  <a:cubicBezTo>
                    <a:pt x="42386" y="1087828"/>
                    <a:pt x="0" y="1045442"/>
                    <a:pt x="0" y="993157"/>
                  </a:cubicBezTo>
                  <a:lnTo>
                    <a:pt x="0" y="94671"/>
                  </a:lnTo>
                  <a:cubicBezTo>
                    <a:pt x="0" y="42386"/>
                    <a:pt x="42386" y="0"/>
                    <a:pt x="94671" y="0"/>
                  </a:cubicBezTo>
                  <a:close/>
                </a:path>
              </a:pathLst>
            </a:custGeom>
            <a:solidFill>
              <a:srgbClr val="1660D6"/>
            </a:solidFill>
            <a:ln w="19050" cap="rnd">
              <a:solidFill>
                <a:srgbClr val="FFFFFF"/>
              </a:solidFill>
              <a:prstDash val="solid"/>
              <a:round/>
            </a:ln>
          </p:spPr>
          <p:txBody>
            <a:bodyPr/>
            <a:lstStyle/>
            <a:p>
              <a:endParaRPr lang="en-US" sz="2400" b="1" dirty="0">
                <a:solidFill>
                  <a:schemeClr val="bg1"/>
                </a:solidFill>
              </a:endParaRPr>
            </a:p>
            <a:p>
              <a:r>
                <a:rPr lang="en-US" sz="2400" b="1" dirty="0">
                  <a:solidFill>
                    <a:schemeClr val="bg1"/>
                  </a:solidFill>
                </a:rPr>
                <a:t>Effect of Pressure Changes (for Gases)</a:t>
              </a:r>
              <a:r>
                <a:rPr lang="en-US" sz="2400" dirty="0">
                  <a:solidFill>
                    <a:schemeClr val="bg1"/>
                  </a:solidFill>
                </a:rPr>
                <a:t>:</a:t>
              </a:r>
            </a:p>
            <a:p>
              <a:endParaRPr lang="en-US" sz="2400" dirty="0">
                <a:solidFill>
                  <a:schemeClr val="bg1"/>
                </a:solidFill>
              </a:endParaRPr>
            </a:p>
            <a:p>
              <a:pPr>
                <a:buFont typeface="Arial" panose="020B0604020202020204" pitchFamily="34" charset="0"/>
                <a:buChar char="•"/>
              </a:pPr>
              <a:r>
                <a:rPr lang="en-US" sz="2000" dirty="0">
                  <a:solidFill>
                    <a:schemeClr val="bg1"/>
                  </a:solidFill>
                </a:rPr>
                <a:t>Increasing pressure shifts the equilibrium towards the side with fewer gas molecules.</a:t>
              </a:r>
            </a:p>
            <a:p>
              <a:endParaRPr lang="en-US" sz="2000" dirty="0">
                <a:solidFill>
                  <a:schemeClr val="bg1"/>
                </a:solidFill>
              </a:endParaRPr>
            </a:p>
            <a:p>
              <a:pPr>
                <a:buFont typeface="Arial" panose="020B0604020202020204" pitchFamily="34" charset="0"/>
                <a:buChar char="•"/>
              </a:pPr>
              <a:r>
                <a:rPr lang="en-US" sz="2000" dirty="0">
                  <a:solidFill>
                    <a:schemeClr val="bg1"/>
                  </a:solidFill>
                </a:rPr>
                <a:t>Decreasing pressure shifts it towards the side with more gas molecules.</a:t>
              </a:r>
            </a:p>
            <a:p>
              <a:endParaRPr lang="en-US" dirty="0"/>
            </a:p>
          </p:txBody>
        </p:sp>
        <p:sp>
          <p:nvSpPr>
            <p:cNvPr id="27" name="TextBox 11"/>
            <p:cNvSpPr txBox="1"/>
            <p:nvPr/>
          </p:nvSpPr>
          <p:spPr>
            <a:xfrm>
              <a:off x="0" y="-38100"/>
              <a:ext cx="1149303" cy="1125928"/>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29" name="Picture 28">
            <a:extLst>
              <a:ext uri="{FF2B5EF4-FFF2-40B4-BE49-F238E27FC236}">
                <a16:creationId xmlns:a16="http://schemas.microsoft.com/office/drawing/2014/main" id="{1AC45984-1E24-6F48-9150-D306CB93EA90}"/>
              </a:ext>
            </a:extLst>
          </p:cNvPr>
          <p:cNvPicPr>
            <a:picLocks noChangeAspect="1"/>
          </p:cNvPicPr>
          <p:nvPr/>
        </p:nvPicPr>
        <p:blipFill>
          <a:blip r:embed="rId8"/>
          <a:stretch>
            <a:fillRect/>
          </a:stretch>
        </p:blipFill>
        <p:spPr>
          <a:xfrm>
            <a:off x="11349272" y="1919010"/>
            <a:ext cx="6410316" cy="3604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heel(1)">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29908" r="-170419" b="-35073"/>
            </a:stretch>
          </a:blipFill>
        </p:spPr>
      </p:sp>
      <p:sp>
        <p:nvSpPr>
          <p:cNvPr id="3" name="Freeform 3"/>
          <p:cNvSpPr/>
          <p:nvPr/>
        </p:nvSpPr>
        <p:spPr>
          <a:xfrm>
            <a:off x="-1028700" y="-10287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63485" y="8173622"/>
            <a:ext cx="3749585" cy="3217826"/>
          </a:xfrm>
          <a:custGeom>
            <a:avLst/>
            <a:gdLst/>
            <a:ahLst/>
            <a:cxnLst/>
            <a:rect l="l" t="t" r="r" b="b"/>
            <a:pathLst>
              <a:path w="3749585" h="3217826">
                <a:moveTo>
                  <a:pt x="0" y="0"/>
                </a:moveTo>
                <a:lnTo>
                  <a:pt x="3749585" y="0"/>
                </a:lnTo>
                <a:lnTo>
                  <a:pt x="3749585" y="3217825"/>
                </a:lnTo>
                <a:lnTo>
                  <a:pt x="0" y="3217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16739908" y="4881280"/>
            <a:ext cx="3096184" cy="2837231"/>
          </a:xfrm>
          <a:custGeom>
            <a:avLst/>
            <a:gdLst/>
            <a:ahLst/>
            <a:cxnLst/>
            <a:rect l="l" t="t" r="r" b="b"/>
            <a:pathLst>
              <a:path w="3096184" h="2837231">
                <a:moveTo>
                  <a:pt x="0" y="0"/>
                </a:moveTo>
                <a:lnTo>
                  <a:pt x="3096184" y="0"/>
                </a:lnTo>
                <a:lnTo>
                  <a:pt x="3096184" y="2837231"/>
                </a:lnTo>
                <a:lnTo>
                  <a:pt x="0" y="28372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3723646" y="9085772"/>
            <a:ext cx="3008221" cy="1706482"/>
          </a:xfrm>
          <a:custGeom>
            <a:avLst/>
            <a:gdLst/>
            <a:ahLst/>
            <a:cxnLst/>
            <a:rect l="l" t="t" r="r" b="b"/>
            <a:pathLst>
              <a:path w="3008221" h="1706482">
                <a:moveTo>
                  <a:pt x="0" y="0"/>
                </a:moveTo>
                <a:lnTo>
                  <a:pt x="3008221" y="0"/>
                </a:lnTo>
                <a:lnTo>
                  <a:pt x="3008221" y="1706481"/>
                </a:lnTo>
                <a:lnTo>
                  <a:pt x="0" y="1706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3533399" y="-1303822"/>
            <a:ext cx="2862682" cy="2607643"/>
          </a:xfrm>
          <a:custGeom>
            <a:avLst/>
            <a:gdLst/>
            <a:ahLst/>
            <a:cxnLst/>
            <a:rect l="l" t="t" r="r" b="b"/>
            <a:pathLst>
              <a:path w="2862682" h="2607643">
                <a:moveTo>
                  <a:pt x="0" y="0"/>
                </a:moveTo>
                <a:lnTo>
                  <a:pt x="2862682" y="0"/>
                </a:lnTo>
                <a:lnTo>
                  <a:pt x="2862682" y="2607644"/>
                </a:lnTo>
                <a:lnTo>
                  <a:pt x="0" y="26076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16025243" y="8173622"/>
            <a:ext cx="1992699" cy="2566708"/>
          </a:xfrm>
          <a:custGeom>
            <a:avLst/>
            <a:gdLst/>
            <a:ahLst/>
            <a:cxnLst/>
            <a:rect l="l" t="t" r="r" b="b"/>
            <a:pathLst>
              <a:path w="1992699" h="2566708">
                <a:moveTo>
                  <a:pt x="0" y="0"/>
                </a:moveTo>
                <a:lnTo>
                  <a:pt x="1992699" y="0"/>
                </a:lnTo>
                <a:lnTo>
                  <a:pt x="1992699" y="2566707"/>
                </a:lnTo>
                <a:lnTo>
                  <a:pt x="0" y="25667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a:off x="-1257644" y="5603839"/>
            <a:ext cx="2676240" cy="2068004"/>
          </a:xfrm>
          <a:custGeom>
            <a:avLst/>
            <a:gdLst/>
            <a:ahLst/>
            <a:cxnLst/>
            <a:rect l="l" t="t" r="r" b="b"/>
            <a:pathLst>
              <a:path w="2676240" h="2068004">
                <a:moveTo>
                  <a:pt x="0" y="0"/>
                </a:moveTo>
                <a:lnTo>
                  <a:pt x="2676240" y="0"/>
                </a:lnTo>
                <a:lnTo>
                  <a:pt x="2676240" y="2068004"/>
                </a:lnTo>
                <a:lnTo>
                  <a:pt x="0" y="206800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 name="Freeform 10"/>
          <p:cNvSpPr/>
          <p:nvPr/>
        </p:nvSpPr>
        <p:spPr>
          <a:xfrm>
            <a:off x="17259300" y="1673776"/>
            <a:ext cx="1788451" cy="2434772"/>
          </a:xfrm>
          <a:custGeom>
            <a:avLst/>
            <a:gdLst/>
            <a:ahLst/>
            <a:cxnLst/>
            <a:rect l="l" t="t" r="r" b="b"/>
            <a:pathLst>
              <a:path w="1788451" h="2434772">
                <a:moveTo>
                  <a:pt x="0" y="0"/>
                </a:moveTo>
                <a:lnTo>
                  <a:pt x="1788451" y="0"/>
                </a:lnTo>
                <a:lnTo>
                  <a:pt x="1788451" y="2434772"/>
                </a:lnTo>
                <a:lnTo>
                  <a:pt x="0" y="243477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1" name="Freeform 11"/>
          <p:cNvSpPr/>
          <p:nvPr/>
        </p:nvSpPr>
        <p:spPr>
          <a:xfrm>
            <a:off x="13105268" y="9085772"/>
            <a:ext cx="2603932" cy="2887425"/>
          </a:xfrm>
          <a:custGeom>
            <a:avLst/>
            <a:gdLst/>
            <a:ahLst/>
            <a:cxnLst/>
            <a:rect l="l" t="t" r="r" b="b"/>
            <a:pathLst>
              <a:path w="2603932" h="2887425">
                <a:moveTo>
                  <a:pt x="0" y="0"/>
                </a:moveTo>
                <a:lnTo>
                  <a:pt x="2603932" y="0"/>
                </a:lnTo>
                <a:lnTo>
                  <a:pt x="2603932" y="2887424"/>
                </a:lnTo>
                <a:lnTo>
                  <a:pt x="0" y="288742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2" name="Freeform 12"/>
          <p:cNvSpPr/>
          <p:nvPr/>
        </p:nvSpPr>
        <p:spPr>
          <a:xfrm>
            <a:off x="7019183" y="-1214819"/>
            <a:ext cx="2124817" cy="2518641"/>
          </a:xfrm>
          <a:custGeom>
            <a:avLst/>
            <a:gdLst/>
            <a:ahLst/>
            <a:cxnLst/>
            <a:rect l="l" t="t" r="r" b="b"/>
            <a:pathLst>
              <a:path w="2124817" h="2518641">
                <a:moveTo>
                  <a:pt x="0" y="0"/>
                </a:moveTo>
                <a:lnTo>
                  <a:pt x="2124817" y="0"/>
                </a:lnTo>
                <a:lnTo>
                  <a:pt x="2124817" y="2518641"/>
                </a:lnTo>
                <a:lnTo>
                  <a:pt x="0" y="251864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3" name="Freeform 13"/>
          <p:cNvSpPr/>
          <p:nvPr/>
        </p:nvSpPr>
        <p:spPr>
          <a:xfrm>
            <a:off x="14786361" y="-1306770"/>
            <a:ext cx="2960465" cy="2610592"/>
          </a:xfrm>
          <a:custGeom>
            <a:avLst/>
            <a:gdLst/>
            <a:ahLst/>
            <a:cxnLst/>
            <a:rect l="l" t="t" r="r" b="b"/>
            <a:pathLst>
              <a:path w="2960465" h="2610592">
                <a:moveTo>
                  <a:pt x="0" y="0"/>
                </a:moveTo>
                <a:lnTo>
                  <a:pt x="2960465" y="0"/>
                </a:lnTo>
                <a:lnTo>
                  <a:pt x="2960465" y="2610592"/>
                </a:lnTo>
                <a:lnTo>
                  <a:pt x="0" y="261059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4" name="Freeform 14"/>
          <p:cNvSpPr/>
          <p:nvPr/>
        </p:nvSpPr>
        <p:spPr>
          <a:xfrm>
            <a:off x="7370042" y="8329101"/>
            <a:ext cx="1861756" cy="2884411"/>
          </a:xfrm>
          <a:custGeom>
            <a:avLst/>
            <a:gdLst/>
            <a:ahLst/>
            <a:cxnLst/>
            <a:rect l="l" t="t" r="r" b="b"/>
            <a:pathLst>
              <a:path w="1861756" h="2884411">
                <a:moveTo>
                  <a:pt x="0" y="0"/>
                </a:moveTo>
                <a:lnTo>
                  <a:pt x="1861756" y="0"/>
                </a:lnTo>
                <a:lnTo>
                  <a:pt x="1861756" y="2884410"/>
                </a:lnTo>
                <a:lnTo>
                  <a:pt x="0" y="288441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5" name="Freeform 15"/>
          <p:cNvSpPr/>
          <p:nvPr/>
        </p:nvSpPr>
        <p:spPr>
          <a:xfrm>
            <a:off x="10509242" y="-1028700"/>
            <a:ext cx="2911877" cy="2297736"/>
          </a:xfrm>
          <a:custGeom>
            <a:avLst/>
            <a:gdLst/>
            <a:ahLst/>
            <a:cxnLst/>
            <a:rect l="l" t="t" r="r" b="b"/>
            <a:pathLst>
              <a:path w="2911877" h="2297736">
                <a:moveTo>
                  <a:pt x="0" y="0"/>
                </a:moveTo>
                <a:lnTo>
                  <a:pt x="2911877" y="0"/>
                </a:lnTo>
                <a:lnTo>
                  <a:pt x="2911877" y="2297736"/>
                </a:lnTo>
                <a:lnTo>
                  <a:pt x="0" y="229773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16" name="Freeform 16"/>
          <p:cNvSpPr/>
          <p:nvPr/>
        </p:nvSpPr>
        <p:spPr>
          <a:xfrm>
            <a:off x="9945731" y="8952815"/>
            <a:ext cx="2445604" cy="1787514"/>
          </a:xfrm>
          <a:custGeom>
            <a:avLst/>
            <a:gdLst/>
            <a:ahLst/>
            <a:cxnLst/>
            <a:rect l="l" t="t" r="r" b="b"/>
            <a:pathLst>
              <a:path w="2445604" h="1787514">
                <a:moveTo>
                  <a:pt x="0" y="0"/>
                </a:moveTo>
                <a:lnTo>
                  <a:pt x="2445603" y="0"/>
                </a:lnTo>
                <a:lnTo>
                  <a:pt x="2445603" y="1787514"/>
                </a:lnTo>
                <a:lnTo>
                  <a:pt x="0" y="1787514"/>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17" name="Freeform 17"/>
          <p:cNvSpPr/>
          <p:nvPr/>
        </p:nvSpPr>
        <p:spPr>
          <a:xfrm>
            <a:off x="-1508452" y="3649064"/>
            <a:ext cx="2719760" cy="2205478"/>
          </a:xfrm>
          <a:custGeom>
            <a:avLst/>
            <a:gdLst/>
            <a:ahLst/>
            <a:cxnLst/>
            <a:rect l="l" t="t" r="r" b="b"/>
            <a:pathLst>
              <a:path w="2719760" h="2205478">
                <a:moveTo>
                  <a:pt x="0" y="0"/>
                </a:moveTo>
                <a:lnTo>
                  <a:pt x="2719760" y="0"/>
                </a:lnTo>
                <a:lnTo>
                  <a:pt x="2719760" y="2205478"/>
                </a:lnTo>
                <a:lnTo>
                  <a:pt x="0" y="2205478"/>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18" name="TextBox 18"/>
          <p:cNvSpPr txBox="1"/>
          <p:nvPr/>
        </p:nvSpPr>
        <p:spPr>
          <a:xfrm>
            <a:off x="4176833" y="2943214"/>
            <a:ext cx="9934334" cy="4171973"/>
          </a:xfrm>
          <a:prstGeom prst="rect">
            <a:avLst/>
          </a:prstGeom>
        </p:spPr>
        <p:txBody>
          <a:bodyPr lIns="0" tIns="0" rIns="0" bIns="0" rtlCol="0" anchor="t">
            <a:spAutoFit/>
          </a:bodyPr>
          <a:lstStyle/>
          <a:p>
            <a:pPr algn="ctr">
              <a:lnSpc>
                <a:spcPts val="16798"/>
              </a:lnSpc>
            </a:pPr>
            <a:r>
              <a:rPr lang="en-US" sz="11999" b="1" spc="275" dirty="0">
                <a:solidFill>
                  <a:srgbClr val="FFFFFF"/>
                </a:solidFill>
                <a:latin typeface="Montserrat Classic Bold"/>
                <a:ea typeface="Montserrat Classic Bold"/>
                <a:cs typeface="Montserrat Classic Bold"/>
                <a:sym typeface="Montserrat Classic 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290">
                                          <p:stCondLst>
                                            <p:cond delay="0"/>
                                          </p:stCondLst>
                                        </p:cTn>
                                        <p:tgtEl>
                                          <p:spTgt spid="18"/>
                                        </p:tgtEl>
                                      </p:cBhvr>
                                    </p:animEffect>
                                    <p:anim calcmode="lin" valueType="num">
                                      <p:cBhvr>
                                        <p:cTn id="8"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13" dur="13">
                                          <p:stCondLst>
                                            <p:cond delay="325"/>
                                          </p:stCondLst>
                                        </p:cTn>
                                        <p:tgtEl>
                                          <p:spTgt spid="18"/>
                                        </p:tgtEl>
                                      </p:cBhvr>
                                      <p:to x="100000" y="60000"/>
                                    </p:animScale>
                                    <p:animScale>
                                      <p:cBhvr>
                                        <p:cTn id="14" dur="83" decel="50000">
                                          <p:stCondLst>
                                            <p:cond delay="338"/>
                                          </p:stCondLst>
                                        </p:cTn>
                                        <p:tgtEl>
                                          <p:spTgt spid="18"/>
                                        </p:tgtEl>
                                      </p:cBhvr>
                                      <p:to x="100000" y="100000"/>
                                    </p:animScale>
                                    <p:animScale>
                                      <p:cBhvr>
                                        <p:cTn id="15" dur="13">
                                          <p:stCondLst>
                                            <p:cond delay="656"/>
                                          </p:stCondLst>
                                        </p:cTn>
                                        <p:tgtEl>
                                          <p:spTgt spid="18"/>
                                        </p:tgtEl>
                                      </p:cBhvr>
                                      <p:to x="100000" y="80000"/>
                                    </p:animScale>
                                    <p:animScale>
                                      <p:cBhvr>
                                        <p:cTn id="16" dur="83" decel="50000">
                                          <p:stCondLst>
                                            <p:cond delay="669"/>
                                          </p:stCondLst>
                                        </p:cTn>
                                        <p:tgtEl>
                                          <p:spTgt spid="18"/>
                                        </p:tgtEl>
                                      </p:cBhvr>
                                      <p:to x="100000" y="100000"/>
                                    </p:animScale>
                                    <p:animScale>
                                      <p:cBhvr>
                                        <p:cTn id="17" dur="13">
                                          <p:stCondLst>
                                            <p:cond delay="821"/>
                                          </p:stCondLst>
                                        </p:cTn>
                                        <p:tgtEl>
                                          <p:spTgt spid="18"/>
                                        </p:tgtEl>
                                      </p:cBhvr>
                                      <p:to x="100000" y="90000"/>
                                    </p:animScale>
                                    <p:animScale>
                                      <p:cBhvr>
                                        <p:cTn id="18" dur="83" decel="50000">
                                          <p:stCondLst>
                                            <p:cond delay="834"/>
                                          </p:stCondLst>
                                        </p:cTn>
                                        <p:tgtEl>
                                          <p:spTgt spid="18"/>
                                        </p:tgtEl>
                                      </p:cBhvr>
                                      <p:to x="100000" y="100000"/>
                                    </p:animScale>
                                    <p:animScale>
                                      <p:cBhvr>
                                        <p:cTn id="19" dur="13">
                                          <p:stCondLst>
                                            <p:cond delay="904"/>
                                          </p:stCondLst>
                                        </p:cTn>
                                        <p:tgtEl>
                                          <p:spTgt spid="18"/>
                                        </p:tgtEl>
                                      </p:cBhvr>
                                      <p:to x="100000" y="95000"/>
                                    </p:animScale>
                                    <p:animScale>
                                      <p:cBhvr>
                                        <p:cTn id="20" dur="83" decel="50000">
                                          <p:stCondLst>
                                            <p:cond delay="917"/>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506</Words>
  <Application>Microsoft Office PowerPoint</Application>
  <PresentationFormat>Custom</PresentationFormat>
  <Paragraphs>53</Paragraphs>
  <Slides>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Calibri</vt:lpstr>
      <vt:lpstr>Montserrat</vt:lpstr>
      <vt:lpstr>Montserrat Classic</vt:lpstr>
      <vt:lpstr>Arial Rounded MT Bold</vt:lpstr>
      <vt:lpstr>Wingdings</vt:lpstr>
      <vt:lpstr>Now Medium</vt:lpstr>
      <vt:lpstr>Montserrat Classic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cp:lastModifiedBy>ABDULLAH ATIF</cp:lastModifiedBy>
  <cp:revision>5</cp:revision>
  <dcterms:created xsi:type="dcterms:W3CDTF">2006-08-16T00:00:00Z</dcterms:created>
  <dcterms:modified xsi:type="dcterms:W3CDTF">2024-11-11T17:03:31Z</dcterms:modified>
  <dc:identifier>DAGWLBBglsU</dc:identifier>
</cp:coreProperties>
</file>